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84" r:id="rId8"/>
    <p:sldId id="263" r:id="rId9"/>
    <p:sldId id="261" r:id="rId10"/>
    <p:sldId id="262" r:id="rId11"/>
    <p:sldId id="276" r:id="rId12"/>
    <p:sldId id="264" r:id="rId13"/>
    <p:sldId id="265" r:id="rId14"/>
    <p:sldId id="266" r:id="rId15"/>
    <p:sldId id="267" r:id="rId16"/>
    <p:sldId id="268" r:id="rId17"/>
    <p:sldId id="282" r:id="rId18"/>
    <p:sldId id="278" r:id="rId19"/>
    <p:sldId id="279" r:id="rId20"/>
    <p:sldId id="280" r:id="rId21"/>
    <p:sldId id="281" r:id="rId22"/>
    <p:sldId id="269" r:id="rId23"/>
    <p:sldId id="270" r:id="rId24"/>
    <p:sldId id="271" r:id="rId25"/>
    <p:sldId id="272" r:id="rId26"/>
    <p:sldId id="273" r:id="rId27"/>
    <p:sldId id="283" r:id="rId28"/>
    <p:sldId id="274" r:id="rId29"/>
    <p:sldId id="275"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64"/>
    <p:restoredTop sz="67573"/>
  </p:normalViewPr>
  <p:slideViewPr>
    <p:cSldViewPr snapToGrid="0">
      <p:cViewPr>
        <p:scale>
          <a:sx n="103" d="100"/>
          <a:sy n="103" d="100"/>
        </p:scale>
        <p:origin x="2440" y="3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enomebiology.biomedcentral.com/articles/10.1186/s13059-017-1305-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Shape 1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PCA is a linear method. Each pc is a linear combination of the genes(variables).</a:t>
            </a:r>
            <a:endParaRPr/>
          </a:p>
          <a:p>
            <a:pPr marL="0" lvl="0" indent="0" rtl="0">
              <a:spcBef>
                <a:spcPts val="0"/>
              </a:spcBef>
              <a:spcAft>
                <a:spcPts val="0"/>
              </a:spcAft>
              <a:buNone/>
            </a:pPr>
            <a:r>
              <a:rPr lang="en"/>
              <a:t>PCA will find the 1st PC linear combination of the genes that explains the most variance of the data. (PC=1)</a:t>
            </a:r>
            <a:endParaRPr/>
          </a:p>
          <a:p>
            <a:pPr marL="0" lvl="0" indent="0" rtl="0">
              <a:spcBef>
                <a:spcPts val="0"/>
              </a:spcBef>
              <a:spcAft>
                <a:spcPts val="0"/>
              </a:spcAft>
              <a:buNone/>
            </a:pPr>
            <a:r>
              <a:rPr lang="en"/>
              <a:t>PCA will find the 2nd orthogonal linear combination of the genes to the 1st PC, that explains the second most variance of the data. (PC=1)</a:t>
            </a:r>
            <a:endParaRPr/>
          </a:p>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Shape 2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Shape 2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400"/>
              <a:buFont typeface="Arial"/>
              <a:buNone/>
            </a:pPr>
            <a:r>
              <a:rPr lang="en" sz="1400">
                <a:latin typeface="Open Sans"/>
                <a:ea typeface="Open Sans"/>
                <a:cs typeface="Open Sans"/>
                <a:sym typeface="Open Sans"/>
              </a:rPr>
              <a:t>Centroids are computed  by the means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Shape 2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Shape 4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Shape 3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Centroids are computed  by the means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Shape 4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Centroids are computed  by the means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Shape 4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Compare two results with 2 different K</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Open Sans"/>
                <a:ea typeface="Open Sans"/>
                <a:cs typeface="Open Sans"/>
                <a:sym typeface="Open Sans"/>
              </a:rPr>
              <a:t>Inside the nucleus, DNA clones its information to generate RNA ⇒ Transcription</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rgbClr val="000000"/>
              </a:buClr>
              <a:buSzPts val="1100"/>
              <a:buFont typeface="Arial"/>
              <a:buNone/>
            </a:pPr>
            <a:r>
              <a:rPr lang="en" sz="1200" b="0" i="0" u="none" strike="noStrike" cap="none">
                <a:solidFill>
                  <a:srgbClr val="000000"/>
                </a:solidFill>
                <a:latin typeface="Open Sans"/>
                <a:ea typeface="Open Sans"/>
                <a:cs typeface="Open Sans"/>
                <a:sym typeface="Open Sans"/>
              </a:rPr>
              <a:t>Outside the nucleus, RNA provides the cloned information of DNA to Ribosome where they create Protein ⇒ Translation</a:t>
            </a:r>
            <a:endParaRPr sz="1200">
              <a:latin typeface="Open Sans"/>
              <a:ea typeface="Open Sans"/>
              <a:cs typeface="Open Sans"/>
              <a:sym typeface="Open Sans"/>
            </a:endParaRPr>
          </a:p>
          <a:p>
            <a:pPr marL="0" marR="0" lvl="0" indent="0" algn="l" rtl="0">
              <a:lnSpc>
                <a:spcPct val="100000"/>
              </a:lnSpc>
              <a:spcBef>
                <a:spcPts val="1600"/>
              </a:spcBef>
              <a:spcAft>
                <a:spcPts val="1600"/>
              </a:spcAft>
              <a:buClr>
                <a:srgbClr val="000000"/>
              </a:buClr>
              <a:buSzPts val="1100"/>
              <a:buFont typeface="Arial"/>
              <a:buNone/>
            </a:pPr>
            <a:r>
              <a:rPr lang="en" sz="1200">
                <a:latin typeface="Open Sans"/>
                <a:ea typeface="Open Sans"/>
                <a:cs typeface="Open Sans"/>
                <a:sym typeface="Open Sans"/>
              </a:rPr>
              <a:t>Unlike DNA, DNA is same in every cell. RNA is different in each cell. Now we can visualize it as it were in different groups</a:t>
            </a:r>
            <a:endParaRPr sz="1200">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Shape 4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Compare two results with 2 d</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Ex: </a:t>
            </a:r>
            <a:r>
              <a:rPr lang="en" sz="1400" b="0" i="0" u="none" strike="noStrike" cap="none">
                <a:solidFill>
                  <a:srgbClr val="000000"/>
                </a:solidFill>
                <a:latin typeface="Open Sans"/>
                <a:ea typeface="Open Sans"/>
                <a:cs typeface="Open Sans"/>
                <a:sym typeface="Open Sans"/>
              </a:rPr>
              <a:t>most stable cluster is banana, we remove it , and we do cluster on the rest of fruits, and remove the most stable cluster. </a:t>
            </a:r>
            <a:endParaRPr sz="1400" b="0" i="0" u="none" strike="noStrike" cap="none">
              <a:solidFill>
                <a:srgbClr val="000000"/>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Shape 31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Try to find best PC in each methods</a:t>
            </a:r>
            <a:endParaRPr/>
          </a:p>
          <a:p>
            <a:pPr marL="0" marR="0" lvl="0" indent="0" algn="l" rtl="0">
              <a:lnSpc>
                <a:spcPct val="100000"/>
              </a:lnSpc>
              <a:spcBef>
                <a:spcPts val="0"/>
              </a:spcBef>
              <a:spcAft>
                <a:spcPts val="0"/>
              </a:spcAft>
              <a:buClr>
                <a:srgbClr val="000000"/>
              </a:buClr>
              <a:buSzPts val="1100"/>
              <a:buFont typeface="Arial"/>
              <a:buNone/>
            </a:pPr>
            <a:r>
              <a:rPr lang="en"/>
              <a:t>We choose pc=5,10, because it has highest ARI</a:t>
            </a:r>
            <a:endParaRPr/>
          </a:p>
          <a:p>
            <a:pPr marL="0" marR="0" lvl="0" indent="0" algn="l" rtl="0">
              <a:lnSpc>
                <a:spcPct val="100000"/>
              </a:lnSpc>
              <a:spcBef>
                <a:spcPts val="0"/>
              </a:spcBef>
              <a:spcAft>
                <a:spcPts val="0"/>
              </a:spcAft>
              <a:buClr>
                <a:srgbClr val="000000"/>
              </a:buClr>
              <a:buSzPts val="1100"/>
              <a:buFont typeface="Arial"/>
              <a:buNone/>
            </a:pPr>
            <a:r>
              <a:rPr lang="en"/>
              <a:t>If you knew cluster=5, then using non-seq is better, but in reality, you do not know K, so it is better to use seq since it produces more stable ARI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Shape 3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Although in real data, we don’t usually know the real clusters, in this dataset we already know that there are five different cell types (clusters)</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
              <a:t>Seq looks noise in simulation 2 and real data. </a:t>
            </a:r>
            <a:endParaRPr/>
          </a:p>
          <a:p>
            <a:pPr marL="0" marR="0" lvl="0" indent="0" algn="l" rtl="0">
              <a:lnSpc>
                <a:spcPct val="100000"/>
              </a:lnSpc>
              <a:spcBef>
                <a:spcPts val="0"/>
              </a:spcBef>
              <a:spcAft>
                <a:spcPts val="0"/>
              </a:spcAft>
              <a:buClr>
                <a:srgbClr val="000000"/>
              </a:buClr>
              <a:buSzPts val="1100"/>
              <a:buFont typeface="Arial"/>
              <a:buNone/>
            </a:pPr>
            <a:r>
              <a:rPr lang="en"/>
              <a:t>We are still figuring which methods works better.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could visualize the data using PCA</a:t>
            </a:r>
            <a:endParaRPr/>
          </a:p>
          <a:p>
            <a:pPr marL="0" lvl="0" indent="0">
              <a:spcBef>
                <a:spcPts val="0"/>
              </a:spcBef>
              <a:spcAft>
                <a:spcPts val="0"/>
              </a:spcAft>
              <a:buNone/>
            </a:pPr>
            <a:r>
              <a:rPr lang="en"/>
              <a:t>It shows PAM and K-means are similar, but it does not perfectly match the real clusters result. </a:t>
            </a:r>
            <a:endParaRPr/>
          </a:p>
          <a:p>
            <a:pPr marL="0" lvl="0" indent="0">
              <a:spcBef>
                <a:spcPts val="0"/>
              </a:spcBef>
              <a:spcAft>
                <a:spcPts val="0"/>
              </a:spcAft>
              <a:buNone/>
            </a:pPr>
            <a:endParaRPr/>
          </a:p>
          <a:p>
            <a:pPr marL="0" lvl="0" indent="0">
              <a:spcBef>
                <a:spcPts val="0"/>
              </a:spcBef>
              <a:spcAft>
                <a:spcPts val="0"/>
              </a:spcAft>
              <a:buNone/>
            </a:pPr>
            <a:r>
              <a:rPr lang="en"/>
              <a:t>No methods is perfect in our data set, but there are many more proposed cluster methods that we could try.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79400" rtl="0">
              <a:lnSpc>
                <a:spcPct val="115000"/>
              </a:lnSpc>
              <a:spcBef>
                <a:spcPts val="300"/>
              </a:spcBef>
              <a:spcAft>
                <a:spcPts val="0"/>
              </a:spcAft>
              <a:buClr>
                <a:srgbClr val="24292E"/>
              </a:buClr>
              <a:buSzPts val="800"/>
              <a:buFont typeface="Open Sans"/>
              <a:buChar char="⚫"/>
            </a:pPr>
            <a:r>
              <a:rPr lang="en" sz="1600">
                <a:solidFill>
                  <a:srgbClr val="24292E"/>
                </a:solidFill>
                <a:latin typeface="Open Sans"/>
                <a:ea typeface="Open Sans"/>
                <a:cs typeface="Open Sans"/>
                <a:sym typeface="Open Sans"/>
              </a:rPr>
              <a:t>Comparing simulations to real data results shows that it is difficult to simulate realistic data.</a:t>
            </a:r>
            <a:endParaRPr sz="1200">
              <a:solidFill>
                <a:srgbClr val="24292E"/>
              </a:solidFill>
              <a:latin typeface="Open Sans"/>
              <a:ea typeface="Open Sans"/>
              <a:cs typeface="Open Sans"/>
              <a:sym typeface="Open Sans"/>
            </a:endParaRPr>
          </a:p>
          <a:p>
            <a:pPr marL="457200" lvl="0" indent="-279400" rtl="0">
              <a:lnSpc>
                <a:spcPct val="115000"/>
              </a:lnSpc>
              <a:spcBef>
                <a:spcPts val="0"/>
              </a:spcBef>
              <a:spcAft>
                <a:spcPts val="0"/>
              </a:spcAft>
              <a:buClr>
                <a:srgbClr val="24292E"/>
              </a:buClr>
              <a:buSzPts val="800"/>
              <a:buFont typeface="Open Sans"/>
              <a:buChar char="⚫"/>
            </a:pPr>
            <a:r>
              <a:rPr lang="en" sz="1200">
                <a:solidFill>
                  <a:srgbClr val="24292E"/>
                </a:solidFill>
                <a:latin typeface="Open Sans"/>
                <a:ea typeface="Open Sans"/>
                <a:cs typeface="Open Sans"/>
                <a:sym typeface="Open Sans"/>
              </a:rPr>
              <a:t>However, although the highest index value is lower, the index of sequential methods shows independence from the choice of number of clusters(k).</a:t>
            </a:r>
            <a:endParaRPr sz="1200">
              <a:solidFill>
                <a:srgbClr val="24292E"/>
              </a:solidFill>
              <a:latin typeface="Open Sans"/>
              <a:ea typeface="Open Sans"/>
              <a:cs typeface="Open Sans"/>
              <a:sym typeface="Open Sans"/>
            </a:endParaRPr>
          </a:p>
          <a:p>
            <a:pPr marL="457200" lvl="0" indent="-279400" rtl="0">
              <a:lnSpc>
                <a:spcPct val="115000"/>
              </a:lnSpc>
              <a:spcBef>
                <a:spcPts val="0"/>
              </a:spcBef>
              <a:spcAft>
                <a:spcPts val="0"/>
              </a:spcAft>
              <a:buClr>
                <a:srgbClr val="24292E"/>
              </a:buClr>
              <a:buSzPts val="800"/>
              <a:buFont typeface="Open Sans"/>
              <a:buChar char="⚫"/>
            </a:pPr>
            <a:r>
              <a:rPr lang="en" sz="1200">
                <a:solidFill>
                  <a:srgbClr val="24292E"/>
                </a:solidFill>
                <a:latin typeface="Open Sans"/>
                <a:ea typeface="Open Sans"/>
                <a:cs typeface="Open Sans"/>
                <a:sym typeface="Open Sans"/>
              </a:rPr>
              <a:t>The way the model is designed, it’s designed to simulate from the mean. Specify the mean and simulate around the mean, which makes better for k-means which use the means than PAM which means median.</a:t>
            </a:r>
            <a:endParaRPr sz="1200">
              <a:solidFill>
                <a:srgbClr val="24292E"/>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Shape 4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Shape 35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050" b="0" i="0" u="none" strike="noStrike" cap="none">
              <a:solidFill>
                <a:srgbClr val="24292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Recent type of data: </a:t>
            </a:r>
            <a:endParaRPr b="1"/>
          </a:p>
          <a:p>
            <a:pPr marL="0" lvl="0" indent="0">
              <a:spcBef>
                <a:spcPts val="0"/>
              </a:spcBef>
              <a:spcAft>
                <a:spcPts val="0"/>
              </a:spcAft>
              <a:buNone/>
            </a:pPr>
            <a:r>
              <a:rPr lang="en"/>
              <a:t>Early study, they can only measure one single cell (2009)---- one million cells 2017</a:t>
            </a:r>
            <a:endParaRPr/>
          </a:p>
          <a:p>
            <a:pPr marL="0" lvl="0" indent="0">
              <a:spcBef>
                <a:spcPts val="0"/>
              </a:spcBef>
              <a:spcAft>
                <a:spcPts val="0"/>
              </a:spcAft>
              <a:buNone/>
            </a:pPr>
            <a:r>
              <a:rPr lang="en" sz="1200" b="1">
                <a:latin typeface="Helvetica Neue"/>
                <a:ea typeface="Helvetica Neue"/>
                <a:cs typeface="Helvetica Neue"/>
                <a:sym typeface="Helvetica Neue"/>
              </a:rPr>
              <a:t>Bulk RNA Seq: </a:t>
            </a:r>
            <a:r>
              <a:rPr lang="en" sz="1200">
                <a:latin typeface="Helvetica Neue"/>
                <a:ea typeface="Helvetica Neue"/>
                <a:cs typeface="Helvetica Neue"/>
                <a:sym typeface="Helvetica Neue"/>
              </a:rPr>
              <a:t>measure RNA in a bunch of cells (earlier earlier)</a:t>
            </a:r>
            <a:endParaRPr/>
          </a:p>
          <a:p>
            <a:pPr marL="0" lvl="0" indent="0">
              <a:spcBef>
                <a:spcPts val="0"/>
              </a:spcBef>
              <a:spcAft>
                <a:spcPts val="0"/>
              </a:spcAft>
              <a:buNone/>
            </a:pPr>
            <a:r>
              <a:rPr lang="en" sz="1200" b="1">
                <a:latin typeface="Helvetica Neue"/>
                <a:ea typeface="Helvetica Neue"/>
                <a:cs typeface="Helvetica Neue"/>
                <a:sym typeface="Helvetica Neue"/>
              </a:rPr>
              <a:t>Single cell RNA:  </a:t>
            </a:r>
            <a:r>
              <a:rPr lang="en" sz="1200">
                <a:latin typeface="Helvetica Neue"/>
                <a:ea typeface="Helvetica Neue"/>
                <a:cs typeface="Helvetica Neue"/>
                <a:sym typeface="Helvetica Neue"/>
              </a:rPr>
              <a:t>nowadays new technology could measure RNA in one cell</a:t>
            </a:r>
            <a:endParaRPr sz="1200">
              <a:latin typeface="Helvetica Neue"/>
              <a:ea typeface="Helvetica Neue"/>
              <a:cs typeface="Helvetica Neue"/>
              <a:sym typeface="Helvetica Neue"/>
            </a:endParaRPr>
          </a:p>
          <a:p>
            <a:pPr marL="0" lvl="0" indent="0">
              <a:spcBef>
                <a:spcPts val="0"/>
              </a:spcBef>
              <a:spcAft>
                <a:spcPts val="0"/>
              </a:spcAft>
              <a:buNone/>
            </a:pPr>
            <a:r>
              <a:rPr lang="en"/>
              <a:t>The size of dataset is going larger and larger, and better quality</a:t>
            </a:r>
            <a:endParaRPr sz="1200">
              <a:latin typeface="Helvetica Neue"/>
              <a:ea typeface="Helvetica Neue"/>
              <a:cs typeface="Helvetica Neue"/>
              <a:sym typeface="Helvetica Neue"/>
            </a:endParaRPr>
          </a:p>
          <a:p>
            <a:pPr marL="0" lvl="0" indent="0">
              <a:spcBef>
                <a:spcPts val="0"/>
              </a:spcBef>
              <a:spcAft>
                <a:spcPts val="0"/>
              </a:spcAft>
              <a:buNone/>
            </a:pPr>
            <a:r>
              <a:rPr lang="en" sz="1200" b="1">
                <a:latin typeface="Helvetica Neue"/>
                <a:ea typeface="Helvetica Neue"/>
                <a:cs typeface="Helvetica Neue"/>
                <a:sym typeface="Helvetica Neue"/>
              </a:rPr>
              <a:t>Sequencing</a:t>
            </a:r>
            <a:r>
              <a:rPr lang="en" sz="1200">
                <a:latin typeface="Helvetica Neue"/>
                <a:ea typeface="Helvetica Neue"/>
                <a:cs typeface="Helvetica Neue"/>
                <a:sym typeface="Helvetica Neue"/>
              </a:rPr>
              <a:t> (technology) = measuring RNA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Shape 1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200" b="1">
                <a:solidFill>
                  <a:srgbClr val="333333"/>
                </a:solidFill>
                <a:latin typeface="Helvetica Neue"/>
                <a:ea typeface="Helvetica Neue"/>
                <a:cs typeface="Helvetica Neue"/>
                <a:sym typeface="Helvetica Neue"/>
              </a:rPr>
              <a:t>single-cell RNA-seq </a:t>
            </a:r>
            <a:r>
              <a:rPr lang="en" sz="1200">
                <a:latin typeface="Helvetica Neue"/>
                <a:ea typeface="Helvetica Neue"/>
                <a:cs typeface="Helvetica Neue"/>
                <a:sym typeface="Helvetica Neue"/>
              </a:rPr>
              <a:t>(noisy, large) : </a:t>
            </a:r>
            <a:r>
              <a:rPr lang="en" sz="1200">
                <a:solidFill>
                  <a:srgbClr val="333333"/>
                </a:solidFill>
                <a:latin typeface="Helvetica Neue"/>
                <a:ea typeface="Helvetica Neue"/>
                <a:cs typeface="Helvetica Neue"/>
                <a:sym typeface="Helvetica Neue"/>
              </a:rPr>
              <a:t>Measures the </a:t>
            </a:r>
            <a:r>
              <a:rPr lang="en" sz="1200" b="1">
                <a:solidFill>
                  <a:srgbClr val="333333"/>
                </a:solidFill>
                <a:latin typeface="Helvetica Neue"/>
                <a:ea typeface="Helvetica Neue"/>
                <a:cs typeface="Helvetica Neue"/>
                <a:sym typeface="Helvetica Neue"/>
              </a:rPr>
              <a:t>distribution of expression levels</a:t>
            </a:r>
            <a:r>
              <a:rPr lang="en" sz="1200">
                <a:solidFill>
                  <a:srgbClr val="333333"/>
                </a:solidFill>
                <a:latin typeface="Helvetica Neue"/>
                <a:ea typeface="Helvetica Neue"/>
                <a:cs typeface="Helvetica Neue"/>
                <a:sym typeface="Helvetica Neue"/>
              </a:rPr>
              <a:t> for each gene across a population of cells</a:t>
            </a:r>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why do we wanna cluster? : </a:t>
            </a:r>
            <a:r>
              <a:rPr lang="en" sz="1200">
                <a:latin typeface="Helvetica Neue"/>
                <a:ea typeface="Helvetica Neue"/>
                <a:cs typeface="Helvetica Neue"/>
                <a:sym typeface="Helvetica Neue"/>
              </a:rPr>
              <a:t>we still do not know a lot of cell types. By clustering cells into different groups, we could predict unknown cells’ type based on the known cell type in same group or even discover new cell types.</a:t>
            </a:r>
            <a:endParaRPr sz="1200" b="1">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Why in single cell level? : </a:t>
            </a:r>
            <a:endParaRPr sz="1200" b="1">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Each fruit -- cell type</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Each banana piece -- cell</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If we only have smoothie, we can only guess there might be a bit of strawberry, a bit of banana and so on, but we are only guessing</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But if we can see what fruits we have, we can actually distinguish which fruits we are actually tasting. </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Imagine you never saw a fruit in your life. But by looking at the shape, color, you can cluster it into each fruits.</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Before</a:t>
            </a:r>
            <a:r>
              <a:rPr lang="en" sz="1200">
                <a:latin typeface="Helvetica Neue"/>
                <a:ea typeface="Helvetica Neue"/>
                <a:cs typeface="Helvetica Neue"/>
                <a:sym typeface="Helvetica Neue"/>
              </a:rPr>
              <a:t>, we can only measure smoothie = an average of cells</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GOAL</a:t>
            </a:r>
            <a:r>
              <a:rPr lang="en" sz="1200">
                <a:latin typeface="Helvetica Neue"/>
                <a:ea typeface="Helvetica Neue"/>
                <a:cs typeface="Helvetica Neue"/>
                <a:sym typeface="Helvetica Neue"/>
              </a:rPr>
              <a:t>: Measure each individual fruit = measure each individual cell</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a:latin typeface="Helvetica Neue"/>
                <a:ea typeface="Helvetica Neue"/>
                <a:cs typeface="Helvetica Neue"/>
                <a:sym typeface="Helvetica Neue"/>
              </a:rPr>
              <a:t>column--gene</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Single cell RNA:  </a:t>
            </a:r>
            <a:r>
              <a:rPr lang="en" sz="1200">
                <a:latin typeface="Helvetica Neue"/>
                <a:ea typeface="Helvetica Neue"/>
                <a:cs typeface="Helvetica Neue"/>
                <a:sym typeface="Helvetica Neue"/>
              </a:rPr>
              <a:t>nowadays new technology could measure RNA in one cell</a:t>
            </a:r>
            <a:endParaRPr sz="1200">
              <a:latin typeface="Helvetica Neue"/>
              <a:ea typeface="Helvetica Neue"/>
              <a:cs typeface="Helvetica Neue"/>
              <a:sym typeface="Helvetica Neue"/>
            </a:endParaRPr>
          </a:p>
          <a:p>
            <a:pPr marL="0" lvl="0" indent="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Bulk RNA Seq: </a:t>
            </a:r>
            <a:r>
              <a:rPr lang="en" sz="1200">
                <a:latin typeface="Helvetica Neue"/>
                <a:ea typeface="Helvetica Neue"/>
                <a:cs typeface="Helvetica Neue"/>
                <a:sym typeface="Helvetica Neue"/>
              </a:rPr>
              <a:t>measure RNA in a bunch of cells</a:t>
            </a:r>
            <a:endParaRPr sz="1200">
              <a:latin typeface="Helvetica Neue"/>
              <a:ea typeface="Helvetica Neue"/>
              <a:cs typeface="Helvetica Neue"/>
              <a:sym typeface="Helvetica Neue"/>
            </a:endParaRPr>
          </a:p>
          <a:p>
            <a:pPr marL="0" lvl="0" indent="0" rtl="0">
              <a:spcBef>
                <a:spcPts val="0"/>
              </a:spcBef>
              <a:spcAft>
                <a:spcPts val="0"/>
              </a:spcAft>
              <a:buClr>
                <a:srgbClr val="000000"/>
              </a:buClr>
              <a:buSzPts val="1100"/>
              <a:buFont typeface="Arial"/>
              <a:buNone/>
            </a:pPr>
            <a:r>
              <a:rPr lang="en" sz="1200" b="1">
                <a:latin typeface="Helvetica Neue"/>
                <a:ea typeface="Helvetica Neue"/>
                <a:cs typeface="Helvetica Neue"/>
                <a:sym typeface="Helvetica Neue"/>
              </a:rPr>
              <a:t>Sequencing</a:t>
            </a:r>
            <a:r>
              <a:rPr lang="en" sz="1200">
                <a:latin typeface="Helvetica Neue"/>
                <a:ea typeface="Helvetica Neue"/>
                <a:cs typeface="Helvetica Neue"/>
                <a:sym typeface="Helvetica Neue"/>
              </a:rPr>
              <a:t> (technology) = measuring RNA</a:t>
            </a:r>
            <a:endParaRPr sz="1200">
              <a:latin typeface="Helvetica Neue"/>
              <a:ea typeface="Helvetica Neue"/>
              <a:cs typeface="Helvetica Neue"/>
              <a:sym typeface="Helvetica Neue"/>
            </a:endParaRPr>
          </a:p>
          <a:p>
            <a:pPr marL="0" lvl="0" indent="0" rtl="0">
              <a:spcBef>
                <a:spcPts val="0"/>
              </a:spcBef>
              <a:spcAft>
                <a:spcPts val="0"/>
              </a:spcAft>
              <a:buClr>
                <a:srgbClr val="000000"/>
              </a:buClr>
              <a:buSzPts val="1100"/>
              <a:buFont typeface="Arial"/>
              <a:buNone/>
            </a:pPr>
            <a:endParaRPr sz="1200" b="1">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Shape 1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b="1"/>
              <a:t>Issue</a:t>
            </a:r>
            <a:r>
              <a:rPr lang="en"/>
              <a:t>: The best clustering method is also unknown</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Shape 4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Open Sans"/>
              <a:buNone/>
            </a:pPr>
            <a:r>
              <a:rPr lang="en-US" sz="1100" dirty="0">
                <a:sym typeface="Arial"/>
              </a:rPr>
              <a:t>Splat also allows you to simulate expression outlier genes (genes with mean expression outside the gamma distribution) and dropout (random knock out of counts based on mean expression). Each cell is given an expected library size (simulated from a log-normal distribution) that makes it easier to match to a given dataset.</a:t>
            </a:r>
          </a:p>
          <a:p>
            <a:pPr marL="0" marR="0" lvl="0" indent="0" algn="l" rtl="0">
              <a:lnSpc>
                <a:spcPct val="100000"/>
              </a:lnSpc>
              <a:spcBef>
                <a:spcPts val="0"/>
              </a:spcBef>
              <a:spcAft>
                <a:spcPts val="0"/>
              </a:spcAft>
              <a:buClr>
                <a:srgbClr val="000000"/>
              </a:buClr>
              <a:buSzPts val="1100"/>
              <a:buFont typeface="Arial"/>
              <a:buNone/>
            </a:pPr>
            <a:endParaRPr dirty="0"/>
          </a:p>
          <a:p>
            <a:pPr marL="0" marR="0" lvl="0" indent="0" algn="l" rtl="0">
              <a:lnSpc>
                <a:spcPct val="100000"/>
              </a:lnSpc>
              <a:spcBef>
                <a:spcPts val="0"/>
              </a:spcBef>
              <a:spcAft>
                <a:spcPts val="0"/>
              </a:spcAft>
              <a:buClr>
                <a:srgbClr val="000000"/>
              </a:buClr>
              <a:buSzPts val="1100"/>
              <a:buFont typeface="Arial"/>
              <a:buNone/>
            </a:pPr>
            <a:r>
              <a:rPr lang="en" u="sng" dirty="0">
                <a:solidFill>
                  <a:schemeClr val="hlink"/>
                </a:solidFill>
                <a:hlinkClick r:id="rId3"/>
              </a:rPr>
              <a:t>https://genomebiology.biomedcentral.com/articles/10.1186/s13059-017-1305-0</a:t>
            </a:r>
            <a:endParaRPr dirty="0"/>
          </a:p>
          <a:p>
            <a:pPr marL="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b="1" dirty="0">
                <a:solidFill>
                  <a:schemeClr val="dk2"/>
                </a:solidFill>
                <a:latin typeface="Open Sans"/>
                <a:ea typeface="Open Sans"/>
                <a:cs typeface="Open Sans"/>
                <a:sym typeface="Open Sans"/>
              </a:rPr>
              <a:t>K-means: </a:t>
            </a:r>
            <a:r>
              <a:rPr lang="en" sz="1300" dirty="0">
                <a:solidFill>
                  <a:schemeClr val="dk2"/>
                </a:solidFill>
                <a:latin typeface="Open Sans"/>
                <a:ea typeface="Open Sans"/>
                <a:cs typeface="Open Sans"/>
                <a:sym typeface="Open Sans"/>
              </a:rPr>
              <a:t>minimize the sum of ^2 of difference between</a:t>
            </a:r>
            <a:r>
              <a:rPr lang="en" sz="1300" b="1" dirty="0">
                <a:solidFill>
                  <a:schemeClr val="dk2"/>
                </a:solidFill>
                <a:latin typeface="Open Sans"/>
                <a:ea typeface="Open Sans"/>
                <a:cs typeface="Open Sans"/>
                <a:sym typeface="Open Sans"/>
              </a:rPr>
              <a:t> </a:t>
            </a:r>
            <a:r>
              <a:rPr lang="en" sz="1300" dirty="0">
                <a:solidFill>
                  <a:schemeClr val="dk2"/>
                </a:solidFill>
                <a:latin typeface="Open Sans"/>
                <a:ea typeface="Open Sans"/>
                <a:cs typeface="Open Sans"/>
                <a:sym typeface="Open Sans"/>
              </a:rPr>
              <a:t>observations and mean of points</a:t>
            </a:r>
            <a:endParaRPr sz="1300" dirty="0">
              <a:solidFill>
                <a:schemeClr val="dk2"/>
              </a:solidFill>
              <a:latin typeface="Open Sans"/>
              <a:ea typeface="Open Sans"/>
              <a:cs typeface="Open Sans"/>
              <a:sym typeface="Open Sans"/>
            </a:endParaRPr>
          </a:p>
          <a:p>
            <a:pPr marL="0" lvl="0" indent="0" rtl="0">
              <a:lnSpc>
                <a:spcPct val="115000"/>
              </a:lnSpc>
              <a:spcBef>
                <a:spcPts val="0"/>
              </a:spcBef>
              <a:spcAft>
                <a:spcPts val="0"/>
              </a:spcAft>
              <a:buNone/>
            </a:pPr>
            <a:r>
              <a:rPr lang="en" sz="1300" dirty="0">
                <a:solidFill>
                  <a:schemeClr val="dk2"/>
                </a:solidFill>
                <a:latin typeface="Open Sans"/>
                <a:ea typeface="Open Sans"/>
                <a:cs typeface="Open Sans"/>
                <a:sym typeface="Open Sans"/>
              </a:rPr>
              <a:t> </a:t>
            </a:r>
            <a:endParaRPr sz="1300" dirty="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b="1"/>
              <a:t>What is Rand Index?</a:t>
            </a:r>
            <a:endParaRPr b="1"/>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 b="1"/>
              <a:t>RI Problem</a:t>
            </a:r>
            <a:r>
              <a:rPr lang="en"/>
              <a:t>: it can be large by change (random data may have high RI if you are luck ex:0.5, 0.6)</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 b="1"/>
              <a:t>ARI</a:t>
            </a:r>
            <a:r>
              <a:rPr lang="en"/>
              <a:t>: adjust index so it considers the possibility of getting a good index just by chance</a:t>
            </a:r>
            <a:endParaRPr/>
          </a:p>
          <a:p>
            <a:pPr marL="0" marR="0" lvl="0" indent="0" algn="l" rtl="0">
              <a:lnSpc>
                <a:spcPct val="100000"/>
              </a:lnSpc>
              <a:spcBef>
                <a:spcPts val="0"/>
              </a:spcBef>
              <a:spcAft>
                <a:spcPts val="0"/>
              </a:spcAft>
              <a:buClr>
                <a:srgbClr val="000000"/>
              </a:buClr>
              <a:buSzPts val="1100"/>
              <a:buFont typeface="Arial"/>
              <a:buNone/>
            </a:pPr>
            <a:r>
              <a:rPr lang="en"/>
              <a:t>Adjust for all random ways you can shuffle the data</a:t>
            </a:r>
            <a:endParaRPr/>
          </a:p>
          <a:p>
            <a:pPr marL="0" marR="0" lvl="0" indent="0" algn="l" rtl="0">
              <a:lnSpc>
                <a:spcPct val="100000"/>
              </a:lnSpc>
              <a:spcBef>
                <a:spcPts val="0"/>
              </a:spcBef>
              <a:spcAft>
                <a:spcPts val="0"/>
              </a:spcAft>
              <a:buClr>
                <a:srgbClr val="000000"/>
              </a:buClr>
              <a:buSzPts val="1100"/>
              <a:buFont typeface="Arial"/>
              <a:buNone/>
            </a:pPr>
            <a:r>
              <a:rPr lang="en"/>
              <a:t>Complete random--ARI=0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20000 genes we projets to 2 PC</a:t>
            </a:r>
            <a:endParaRPr/>
          </a:p>
          <a:p>
            <a:pPr marL="0" lvl="0" indent="0">
              <a:spcBef>
                <a:spcPts val="0"/>
              </a:spcBef>
              <a:spcAft>
                <a:spcPts val="0"/>
              </a:spcAft>
              <a:buNone/>
            </a:pPr>
            <a:endParaRPr/>
          </a:p>
          <a:p>
            <a:pPr marL="0" lvl="0" indent="0">
              <a:spcBef>
                <a:spcPts val="0"/>
              </a:spcBef>
              <a:spcAft>
                <a:spcPts val="0"/>
              </a:spcAft>
              <a:buNone/>
            </a:pPr>
            <a:r>
              <a:rPr lang="en"/>
              <a:t>PCA is a linear method. Each pc is a linear combination of the genes(variables).</a:t>
            </a:r>
            <a:endParaRPr/>
          </a:p>
          <a:p>
            <a:pPr marL="0" lvl="0" indent="0">
              <a:spcBef>
                <a:spcPts val="0"/>
              </a:spcBef>
              <a:spcAft>
                <a:spcPts val="0"/>
              </a:spcAft>
              <a:buNone/>
            </a:pPr>
            <a:r>
              <a:rPr lang="en"/>
              <a:t>PCA will find the 1st PC linear combination of the genes that explains the most variance of the data. (PC=1)</a:t>
            </a:r>
            <a:endParaRPr/>
          </a:p>
          <a:p>
            <a:pPr marL="0" lvl="0" indent="0">
              <a:spcBef>
                <a:spcPts val="0"/>
              </a:spcBef>
              <a:spcAft>
                <a:spcPts val="0"/>
              </a:spcAft>
              <a:buNone/>
            </a:pPr>
            <a:r>
              <a:rPr lang="en"/>
              <a:t>PCA will find the 2nd orthogonal linear combination of the genes to the 1st PC, that explains the second most variance of the data. (PC=1)</a:t>
            </a:r>
            <a:endParaRPr/>
          </a:p>
          <a:p>
            <a:pPr marL="0" lvl="0" indent="0">
              <a:spcBef>
                <a:spcPts val="0"/>
              </a:spcBef>
              <a:spcAft>
                <a:spcPts val="0"/>
              </a:spcAft>
              <a:buNone/>
            </a:pPr>
            <a:endParaRPr/>
          </a:p>
          <a:p>
            <a:pPr marL="0" lvl="0" indent="0">
              <a:spcBef>
                <a:spcPts val="0"/>
              </a:spcBef>
              <a:spcAft>
                <a:spcPts val="0"/>
              </a:spcAft>
              <a:buNone/>
            </a:pPr>
            <a:r>
              <a:rPr lang="en"/>
              <a:t>Ex: Fairly well separated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Shape 11"/>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Shape 12"/>
          <p:cNvGrpSpPr/>
          <p:nvPr/>
        </p:nvGrpSpPr>
        <p:grpSpPr>
          <a:xfrm>
            <a:off x="1004144" y="1022025"/>
            <a:ext cx="7136669"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Shape 1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Shape 15"/>
          <p:cNvGrpSpPr/>
          <p:nvPr/>
        </p:nvGrpSpPr>
        <p:grpSpPr>
          <a:xfrm>
            <a:off x="1004151" y="3969100"/>
            <a:ext cx="7136669" cy="152400"/>
            <a:chOff x="1346435" y="3969088"/>
            <a:chExt cx="6452100" cy="152400"/>
          </a:xfrm>
        </p:grpSpPr>
        <p:cxnSp>
          <p:nvCxnSpPr>
            <p:cNvPr id="16" name="Shape 16"/>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Shape 17"/>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Shape 18"/>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9pPr>
          </a:lstStyle>
          <a:p>
            <a:endParaRPr/>
          </a:p>
        </p:txBody>
      </p:sp>
      <p:sp>
        <p:nvSpPr>
          <p:cNvPr id="19" name="Shape 19"/>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9pPr>
          </a:lstStyle>
          <a:p>
            <a:endParaRPr/>
          </a:p>
        </p:txBody>
      </p:sp>
      <p:sp>
        <p:nvSpPr>
          <p:cNvPr id="20" name="Shape 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9pPr>
          </a:lstStyle>
          <a:p>
            <a:r>
              <a:t>xx%</a:t>
            </a:r>
          </a:p>
        </p:txBody>
      </p:sp>
      <p:sp>
        <p:nvSpPr>
          <p:cNvPr id="58" name="Shape 58"/>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59" name="Shape 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cxnSp>
        <p:nvCxnSpPr>
          <p:cNvPr id="67" name="Shape 67"/>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68" name="Shape 68"/>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69" name="Shape 69"/>
          <p:cNvGrpSpPr/>
          <p:nvPr/>
        </p:nvGrpSpPr>
        <p:grpSpPr>
          <a:xfrm>
            <a:off x="1004144" y="1022025"/>
            <a:ext cx="7136669" cy="152400"/>
            <a:chOff x="1346429" y="1011300"/>
            <a:chExt cx="6452100" cy="152400"/>
          </a:xfrm>
        </p:grpSpPr>
        <p:cxnSp>
          <p:nvCxnSpPr>
            <p:cNvPr id="70" name="Shape 70"/>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71" name="Shape 71"/>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72" name="Shape 72"/>
          <p:cNvGrpSpPr/>
          <p:nvPr/>
        </p:nvGrpSpPr>
        <p:grpSpPr>
          <a:xfrm>
            <a:off x="1004151" y="3969100"/>
            <a:ext cx="7136669" cy="152400"/>
            <a:chOff x="1346435" y="3969088"/>
            <a:chExt cx="6452100" cy="152400"/>
          </a:xfrm>
        </p:grpSpPr>
        <p:cxnSp>
          <p:nvCxnSpPr>
            <p:cNvPr id="73" name="Shape 73"/>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74" name="Shape 74"/>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75" name="Shape 75"/>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9pPr>
          </a:lstStyle>
          <a:p>
            <a:endParaRPr/>
          </a:p>
        </p:txBody>
      </p:sp>
      <p:sp>
        <p:nvSpPr>
          <p:cNvPr id="76" name="Shape 76"/>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Shape 79"/>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81" name="Shape 8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2" name="Shape 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Shape 86"/>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88" name="Shape 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91" name="Shape 91"/>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92" name="Shape 92"/>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93" name="Shape 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96" name="Shape 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endParaRPr/>
          </a:p>
        </p:txBody>
      </p:sp>
      <p:sp>
        <p:nvSpPr>
          <p:cNvPr id="99" name="Shape 9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100" name="Shape 1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9pPr>
          </a:lstStyle>
          <a:p>
            <a:endParaRPr/>
          </a:p>
        </p:txBody>
      </p:sp>
      <p:sp>
        <p:nvSpPr>
          <p:cNvPr id="103" name="Shape 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Shape 22"/>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4" name="Shape 2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25" name="Shape 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Shape 105"/>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6" name="Shape 10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7" name="Shape 107"/>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9pPr>
          </a:lstStyle>
          <a:p>
            <a:endParaRPr/>
          </a:p>
        </p:txBody>
      </p:sp>
      <p:sp>
        <p:nvSpPr>
          <p:cNvPr id="108" name="Shape 108"/>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109" name="Shape 10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endParaRPr/>
          </a:p>
        </p:txBody>
      </p:sp>
      <p:sp>
        <p:nvSpPr>
          <p:cNvPr id="110" name="Shape 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2400"/>
              <a:buFont typeface="PT Sans Narrow"/>
              <a:buNone/>
              <a:defRPr sz="2400" b="0" i="0" u="none" strike="noStrike" cap="none">
                <a:solidFill>
                  <a:schemeClr val="dk2"/>
                </a:solidFill>
                <a:latin typeface="PT Sans Narrow"/>
                <a:ea typeface="PT Sans Narrow"/>
                <a:cs typeface="PT Sans Narrow"/>
                <a:sym typeface="PT Sans Narrow"/>
              </a:defRPr>
            </a:lvl1pPr>
          </a:lstStyle>
          <a:p>
            <a:endParaRPr/>
          </a:p>
        </p:txBody>
      </p:sp>
      <p:sp>
        <p:nvSpPr>
          <p:cNvPr id="113" name="Shape 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sp>
        <p:nvSpPr>
          <p:cNvPr id="115" name="Shape 115"/>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9pPr>
          </a:lstStyle>
          <a:p>
            <a:r>
              <a:t>xx%</a:t>
            </a:r>
          </a:p>
        </p:txBody>
      </p:sp>
      <p:sp>
        <p:nvSpPr>
          <p:cNvPr id="117" name="Shape 117"/>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118" name="Shape 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Shape 27"/>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9" name="Shape 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32" name="Shape 32"/>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33" name="Shape 33"/>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37" name="Shape 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endParaRPr/>
          </a:p>
        </p:txBody>
      </p:sp>
      <p:sp>
        <p:nvSpPr>
          <p:cNvPr id="40" name="Shape 4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41" name="Shape 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9pPr>
          </a:lstStyle>
          <a:p>
            <a:endParaRPr/>
          </a:p>
        </p:txBody>
      </p:sp>
      <p:sp>
        <p:nvSpPr>
          <p:cNvPr id="44" name="Shape 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Shape 48"/>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9pPr>
          </a:lstStyle>
          <a:p>
            <a:endParaRPr/>
          </a:p>
        </p:txBody>
      </p:sp>
      <p:sp>
        <p:nvSpPr>
          <p:cNvPr id="49" name="Shape 4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50" name="Shape 5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endParaRPr/>
          </a:p>
        </p:txBody>
      </p:sp>
      <p:sp>
        <p:nvSpPr>
          <p:cNvPr id="51" name="Shape 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2400"/>
              <a:buFont typeface="PT Sans Narrow"/>
              <a:buNone/>
              <a:defRPr sz="2400" b="0" i="0" u="none" strike="noStrike" cap="none">
                <a:solidFill>
                  <a:schemeClr val="dk2"/>
                </a:solidFill>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64" name="Shape 6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65" name="Shape 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nature.com/ng/journal/vaop/ncurrent/full/ng.3818.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dx.doi.org/10.1126/science.1254257"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amma_distribu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en.wikipedia.org/wiki/Poisson_distribu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Set_(mathematics)"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hyperlink" Target="https://en.wikipedia.org/wiki/Partition_of_a_set" TargetMode="External"/><Relationship Id="rId4" Type="http://schemas.openxmlformats.org/officeDocument/2006/relationships/hyperlink" Target="https://en.wikipedia.org/wiki/Element_(mathematics)" TargetMode="Externa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subTitle" idx="1"/>
          </p:nvPr>
        </p:nvSpPr>
        <p:spPr>
          <a:xfrm>
            <a:off x="2136750" y="2850202"/>
            <a:ext cx="4870500" cy="91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E87722"/>
              </a:buClr>
              <a:buSzPts val="2400"/>
              <a:buFont typeface="Arial"/>
              <a:buNone/>
            </a:pPr>
            <a:r>
              <a:rPr lang="en" sz="1200" b="0" i="0" u="none" strike="noStrike" cap="none">
                <a:solidFill>
                  <a:srgbClr val="E87722"/>
                </a:solidFill>
                <a:latin typeface="Open Sans"/>
                <a:ea typeface="Open Sans"/>
                <a:cs typeface="Open Sans"/>
                <a:sym typeface="Open Sans"/>
              </a:rPr>
              <a:t>Yitong Wang (Client Liaison)</a:t>
            </a:r>
            <a:endParaRPr sz="1200" b="0" i="0" u="none" strike="noStrike" cap="none">
              <a:solidFill>
                <a:srgbClr val="E87722"/>
              </a:solidFill>
              <a:latin typeface="Open Sans"/>
              <a:ea typeface="Open Sans"/>
              <a:cs typeface="Open Sans"/>
              <a:sym typeface="Open Sans"/>
            </a:endParaRPr>
          </a:p>
          <a:p>
            <a:pPr marL="0" marR="0" lvl="0" indent="0" algn="ctr" rtl="0">
              <a:lnSpc>
                <a:spcPct val="100000"/>
              </a:lnSpc>
              <a:spcBef>
                <a:spcPts val="0"/>
              </a:spcBef>
              <a:spcAft>
                <a:spcPts val="0"/>
              </a:spcAft>
              <a:buClr>
                <a:schemeClr val="dk2"/>
              </a:buClr>
              <a:buSzPts val="2400"/>
              <a:buFont typeface="Open Sans"/>
              <a:buNone/>
            </a:pPr>
            <a:r>
              <a:rPr lang="en" sz="1200" b="0" i="0" u="none" strike="noStrike" cap="none">
                <a:solidFill>
                  <a:srgbClr val="E87722"/>
                </a:solidFill>
                <a:latin typeface="Open Sans"/>
                <a:ea typeface="Open Sans"/>
                <a:cs typeface="Open Sans"/>
                <a:sym typeface="Open Sans"/>
              </a:rPr>
              <a:t>Ji-Eun Park (Project Manager)</a:t>
            </a:r>
            <a:endParaRPr sz="1200" b="0" i="0" u="none" strike="noStrike" cap="none">
              <a:solidFill>
                <a:srgbClr val="E87722"/>
              </a:solidFill>
              <a:latin typeface="Open Sans"/>
              <a:ea typeface="Open Sans"/>
              <a:cs typeface="Open Sans"/>
              <a:sym typeface="Open Sans"/>
            </a:endParaRPr>
          </a:p>
          <a:p>
            <a:pPr marL="0" marR="0" lvl="0" indent="0" algn="ctr" rtl="0">
              <a:lnSpc>
                <a:spcPct val="100000"/>
              </a:lnSpc>
              <a:spcBef>
                <a:spcPts val="0"/>
              </a:spcBef>
              <a:spcAft>
                <a:spcPts val="0"/>
              </a:spcAft>
              <a:buClr>
                <a:srgbClr val="A20815"/>
              </a:buClr>
              <a:buSzPts val="1500"/>
              <a:buFont typeface="Arial"/>
              <a:buNone/>
            </a:pPr>
            <a:r>
              <a:rPr lang="en" sz="1200" b="0" i="0" u="none" strike="noStrike" cap="none">
                <a:solidFill>
                  <a:srgbClr val="A20815"/>
                </a:solidFill>
                <a:latin typeface="Open Sans"/>
                <a:ea typeface="Open Sans"/>
                <a:cs typeface="Open Sans"/>
                <a:sym typeface="Open Sans"/>
              </a:rPr>
              <a:t>Supervisor/Client : Dr. Davide Risso</a:t>
            </a:r>
            <a:endParaRPr sz="1200" b="0" i="0" u="none" strike="noStrike" cap="none">
              <a:solidFill>
                <a:schemeClr val="dk2"/>
              </a:solidFill>
              <a:latin typeface="Open Sans"/>
              <a:ea typeface="Open Sans"/>
              <a:cs typeface="Open Sans"/>
              <a:sym typeface="Open Sans"/>
            </a:endParaRPr>
          </a:p>
        </p:txBody>
      </p:sp>
      <p:sp>
        <p:nvSpPr>
          <p:cNvPr id="124" name="Shape 124"/>
          <p:cNvSpPr txBox="1"/>
          <p:nvPr/>
        </p:nvSpPr>
        <p:spPr>
          <a:xfrm>
            <a:off x="1308125" y="1379300"/>
            <a:ext cx="6745200" cy="147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accent1"/>
                </a:solidFill>
                <a:latin typeface="PT Sans Narrow"/>
                <a:ea typeface="PT Sans Narrow"/>
                <a:cs typeface="PT Sans Narrow"/>
                <a:sym typeface="PT Sans Narrow"/>
              </a:rPr>
              <a:t>Comparing Methods For Analyzing Single-Cell RNA sequencing Data</a:t>
            </a:r>
            <a:endParaRPr sz="3600" b="1" i="0" u="none" strike="noStrike" cap="none">
              <a:solidFill>
                <a:schemeClr val="accent1"/>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14300" y="164592"/>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Principal Component Analysis (PCA) - detail</a:t>
            </a:r>
            <a:endParaRPr dirty="0"/>
          </a:p>
        </p:txBody>
      </p:sp>
      <p:pic>
        <p:nvPicPr>
          <p:cNvPr id="373" name="Shape 373"/>
          <p:cNvPicPr preferRelativeResize="0"/>
          <p:nvPr/>
        </p:nvPicPr>
        <p:blipFill>
          <a:blip r:embed="rId3">
            <a:alphaModFix/>
          </a:blip>
          <a:stretch>
            <a:fillRect/>
          </a:stretch>
        </p:blipFill>
        <p:spPr>
          <a:xfrm>
            <a:off x="1497488" y="877175"/>
            <a:ext cx="6149023" cy="4101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Understanding K-means </a:t>
            </a:r>
            <a:endParaRPr sz="3600" b="1" i="0" u="none" strike="noStrike" cap="none" dirty="0">
              <a:solidFill>
                <a:schemeClr val="accent1"/>
              </a:solidFill>
              <a:latin typeface="PT Sans Narrow"/>
              <a:ea typeface="PT Sans Narrow"/>
              <a:cs typeface="PT Sans Narrow"/>
              <a:sym typeface="PT Sans Narrow"/>
            </a:endParaRPr>
          </a:p>
        </p:txBody>
      </p:sp>
      <p:pic>
        <p:nvPicPr>
          <p:cNvPr id="210" name="Shape 210"/>
          <p:cNvPicPr preferRelativeResize="0"/>
          <p:nvPr/>
        </p:nvPicPr>
        <p:blipFill rotWithShape="1">
          <a:blip r:embed="rId3">
            <a:alphaModFix/>
          </a:blip>
          <a:srcRect/>
          <a:stretch/>
        </p:blipFill>
        <p:spPr>
          <a:xfrm>
            <a:off x="2256171" y="557784"/>
            <a:ext cx="3883599" cy="3883599"/>
          </a:xfrm>
          <a:prstGeom prst="rect">
            <a:avLst/>
          </a:prstGeom>
          <a:noFill/>
          <a:ln>
            <a:noFill/>
          </a:ln>
        </p:spPr>
      </p:pic>
      <p:sp>
        <p:nvSpPr>
          <p:cNvPr id="211" name="Shape 211"/>
          <p:cNvSpPr txBox="1"/>
          <p:nvPr/>
        </p:nvSpPr>
        <p:spPr>
          <a:xfrm>
            <a:off x="6372130" y="1550983"/>
            <a:ext cx="2144709" cy="189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True Clusters : 6</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Blueberry</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Banana</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Cantaloupe</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Watermelon</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Strawberry</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Pineapple</a:t>
            </a:r>
            <a:endParaRPr sz="1800" b="0"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dirty="0">
              <a:solidFill>
                <a:srgbClr val="000000"/>
              </a:solidFill>
              <a:latin typeface="Open Sans"/>
              <a:ea typeface="Open Sans"/>
              <a:cs typeface="Open Sans"/>
              <a:sym typeface="Open Sans"/>
            </a:endParaRPr>
          </a:p>
        </p:txBody>
      </p:sp>
      <p:sp>
        <p:nvSpPr>
          <p:cNvPr id="212" name="Shape 212"/>
          <p:cNvSpPr txBox="1"/>
          <p:nvPr/>
        </p:nvSpPr>
        <p:spPr>
          <a:xfrm>
            <a:off x="2341887" y="4401901"/>
            <a:ext cx="3712165" cy="49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b="0" i="1" u="none" strike="noStrike" cap="none">
                <a:solidFill>
                  <a:srgbClr val="000000"/>
                </a:solidFill>
                <a:latin typeface="Arial"/>
                <a:ea typeface="Arial"/>
                <a:cs typeface="Arial"/>
                <a:sym typeface="Arial"/>
              </a:rPr>
              <a:t>In real life, the true number of clusters </a:t>
            </a:r>
            <a:endParaRPr b="0" i="1"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b="0" i="1" u="none" strike="noStrike" cap="none" dirty="0">
                <a:solidFill>
                  <a:srgbClr val="000000"/>
                </a:solidFill>
                <a:latin typeface="Arial"/>
                <a:ea typeface="Arial"/>
                <a:cs typeface="Arial"/>
                <a:sym typeface="Arial"/>
              </a:rPr>
              <a:t>&amp; what each clusters represent are unknown</a:t>
            </a:r>
            <a:endParaRPr b="0" i="1" u="none" strike="noStrike" cap="none" dirty="0">
              <a:solidFill>
                <a:srgbClr val="000000"/>
              </a:solidFill>
              <a:latin typeface="Arial"/>
              <a:ea typeface="Arial"/>
              <a:cs typeface="Arial"/>
              <a:sym typeface="Arial"/>
            </a:endParaRPr>
          </a:p>
        </p:txBody>
      </p:sp>
      <p:sp>
        <p:nvSpPr>
          <p:cNvPr id="213" name="Shape 213"/>
          <p:cNvSpPr txBox="1"/>
          <p:nvPr/>
        </p:nvSpPr>
        <p:spPr>
          <a:xfrm>
            <a:off x="6139770" y="1135053"/>
            <a:ext cx="2688662" cy="4159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Fruit Bowl </a:t>
            </a:r>
            <a:r>
              <a:rPr lang="en" sz="1800" b="0" i="0" u="none" strike="noStrike" cap="none">
                <a:solidFill>
                  <a:srgbClr val="000000"/>
                </a:solidFill>
                <a:latin typeface="Open Sans"/>
                <a:ea typeface="Open Sans"/>
                <a:cs typeface="Open Sans"/>
                <a:sym typeface="Open Sans"/>
              </a:rPr>
              <a:t>= Set </a:t>
            </a:r>
            <a:r>
              <a:rPr lang="en" sz="1800" b="0" i="0" u="none" strike="noStrike" cap="none" dirty="0">
                <a:solidFill>
                  <a:srgbClr val="000000"/>
                </a:solidFill>
                <a:latin typeface="Open Sans"/>
                <a:ea typeface="Open Sans"/>
                <a:cs typeface="Open Sans"/>
                <a:sym typeface="Open Sans"/>
              </a:rPr>
              <a:t>of Cells</a:t>
            </a:r>
            <a:endParaRPr sz="18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l="-1860" r="1859"/>
          <a:stretch/>
        </p:blipFill>
        <p:spPr>
          <a:xfrm>
            <a:off x="2254318" y="553758"/>
            <a:ext cx="3883599" cy="3883599"/>
          </a:xfrm>
          <a:prstGeom prst="rect">
            <a:avLst/>
          </a:prstGeom>
          <a:noFill/>
          <a:ln>
            <a:noFill/>
          </a:ln>
        </p:spPr>
      </p:pic>
      <p:sp>
        <p:nvSpPr>
          <p:cNvPr id="219" name="Shape 219"/>
          <p:cNvSpPr txBox="1"/>
          <p:nvPr/>
        </p:nvSpPr>
        <p:spPr>
          <a:xfrm>
            <a:off x="6255539" y="1761914"/>
            <a:ext cx="2460900" cy="17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u="none" strike="noStrike" cap="none" dirty="0">
                <a:solidFill>
                  <a:srgbClr val="000000"/>
                </a:solidFill>
                <a:latin typeface="Open Sans" charset="0"/>
                <a:ea typeface="Open Sans" charset="0"/>
                <a:cs typeface="Open Sans" charset="0"/>
                <a:sym typeface="Open Sans"/>
              </a:rPr>
              <a:t>6</a:t>
            </a:r>
            <a:r>
              <a:rPr lang="en" sz="1800" u="none" strike="noStrike" cap="none" dirty="0">
                <a:solidFill>
                  <a:srgbClr val="000000"/>
                </a:solidFill>
                <a:latin typeface="Open Sans" charset="0"/>
                <a:ea typeface="Open Sans" charset="0"/>
                <a:cs typeface="Open Sans" charset="0"/>
                <a:sym typeface="Open Sans"/>
              </a:rPr>
              <a:t> centroids </a:t>
            </a:r>
            <a:endParaRPr sz="1800" u="none" strike="noStrike" cap="none" dirty="0">
              <a:solidFill>
                <a:srgbClr val="000000"/>
              </a:solidFill>
              <a:latin typeface="Open Sans" charset="0"/>
              <a:ea typeface="Open Sans" charset="0"/>
              <a:cs typeface="Open Sans" charset="0"/>
              <a:sym typeface="Open Sans"/>
            </a:endParaRPr>
          </a:p>
          <a:p>
            <a:pPr marL="0" marR="0" lvl="0" indent="0" algn="l" rtl="0">
              <a:lnSpc>
                <a:spcPct val="100000"/>
              </a:lnSpc>
              <a:spcBef>
                <a:spcPts val="0"/>
              </a:spcBef>
              <a:spcAft>
                <a:spcPts val="0"/>
              </a:spcAft>
              <a:buClr>
                <a:srgbClr val="000000"/>
              </a:buClr>
              <a:buSzPts val="1400"/>
              <a:buFont typeface="Arial"/>
              <a:buNone/>
            </a:pPr>
            <a:r>
              <a:rPr lang="en" sz="1800" u="none" strike="noStrike" cap="none" dirty="0">
                <a:solidFill>
                  <a:srgbClr val="000000"/>
                </a:solidFill>
                <a:latin typeface="Open Sans" charset="0"/>
                <a:ea typeface="Open Sans" charset="0"/>
                <a:cs typeface="Open Sans" charset="0"/>
                <a:sym typeface="Open Sans"/>
              </a:rPr>
              <a:t>selected randomly</a:t>
            </a:r>
            <a:endParaRPr sz="1800" u="none" strike="noStrike" cap="none" dirty="0">
              <a:solidFill>
                <a:srgbClr val="000000"/>
              </a:solidFill>
              <a:latin typeface="Open Sans" charset="0"/>
              <a:ea typeface="Open Sans" charset="0"/>
              <a:cs typeface="Open Sans" charset="0"/>
              <a:sym typeface="Open Sans"/>
            </a:endParaRPr>
          </a:p>
          <a:p>
            <a:pPr marL="0" marR="0" lvl="0" indent="0" algn="l" rtl="0">
              <a:lnSpc>
                <a:spcPct val="100000"/>
              </a:lnSpc>
              <a:spcBef>
                <a:spcPts val="0"/>
              </a:spcBef>
              <a:spcAft>
                <a:spcPts val="0"/>
              </a:spcAft>
              <a:buClr>
                <a:srgbClr val="000000"/>
              </a:buClr>
              <a:buSzPts val="1400"/>
              <a:buFont typeface="Arial"/>
              <a:buNone/>
            </a:pPr>
            <a:endParaRPr sz="1800" u="none" strike="noStrike" cap="none" dirty="0">
              <a:solidFill>
                <a:srgbClr val="000000"/>
              </a:solidFill>
              <a:latin typeface="Open Sans" charset="0"/>
              <a:ea typeface="Open Sans" charset="0"/>
              <a:cs typeface="Open Sans" charset="0"/>
              <a:sym typeface="Open Sans"/>
            </a:endParaRPr>
          </a:p>
          <a:p>
            <a:pPr marL="0" marR="0" lvl="0" indent="0" algn="l" rtl="0">
              <a:lnSpc>
                <a:spcPct val="100000"/>
              </a:lnSpc>
              <a:spcBef>
                <a:spcPts val="0"/>
              </a:spcBef>
              <a:spcAft>
                <a:spcPts val="0"/>
              </a:spcAft>
              <a:buClr>
                <a:srgbClr val="000000"/>
              </a:buClr>
              <a:buSzPts val="1400"/>
              <a:buFont typeface="Arial"/>
              <a:buNone/>
            </a:pPr>
            <a:r>
              <a:rPr lang="en" sz="1800" u="none" strike="noStrike" cap="none" dirty="0">
                <a:solidFill>
                  <a:srgbClr val="000000"/>
                </a:solidFill>
                <a:latin typeface="Open Sans" charset="0"/>
                <a:ea typeface="Open Sans" charset="0"/>
                <a:cs typeface="Open Sans" charset="0"/>
                <a:sym typeface="Open Sans"/>
              </a:rPr>
              <a:t>Each cells are assigned to the nearest </a:t>
            </a:r>
            <a:r>
              <a:rPr lang="en" sz="1800" dirty="0">
                <a:latin typeface="Open Sans" charset="0"/>
                <a:ea typeface="Open Sans" charset="0"/>
                <a:cs typeface="Open Sans" charset="0"/>
                <a:sym typeface="Open Sans"/>
              </a:rPr>
              <a:t>centroid</a:t>
            </a:r>
            <a:r>
              <a:rPr lang="en" sz="1800" u="none" strike="noStrike" cap="none" dirty="0">
                <a:solidFill>
                  <a:srgbClr val="000000"/>
                </a:solidFill>
                <a:latin typeface="Open Sans" charset="0"/>
                <a:ea typeface="Open Sans" charset="0"/>
                <a:cs typeface="Open Sans" charset="0"/>
                <a:sym typeface="Open Sans"/>
              </a:rPr>
              <a:t> </a:t>
            </a:r>
            <a:endParaRPr sz="1800" u="none" strike="noStrike" cap="none" dirty="0">
              <a:solidFill>
                <a:srgbClr val="000000"/>
              </a:solidFill>
              <a:latin typeface="Open Sans" charset="0"/>
              <a:ea typeface="Open Sans" charset="0"/>
              <a:cs typeface="Open Sans" charset="0"/>
              <a:sym typeface="Open Sans"/>
            </a:endParaRPr>
          </a:p>
        </p:txBody>
      </p:sp>
      <p:sp>
        <p:nvSpPr>
          <p:cNvPr id="220" name="Shape 220"/>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1</a:t>
            </a:r>
            <a:endParaRPr sz="3600" b="1" i="0" u="none" strike="noStrike" cap="none">
              <a:solidFill>
                <a:schemeClr val="accent1"/>
              </a:solidFill>
              <a:latin typeface="PT Sans Narrow"/>
              <a:ea typeface="PT Sans Narrow"/>
              <a:cs typeface="PT Sans Narrow"/>
              <a:sym typeface="PT Sans Narrow"/>
            </a:endParaRPr>
          </a:p>
        </p:txBody>
      </p:sp>
      <p:grpSp>
        <p:nvGrpSpPr>
          <p:cNvPr id="221" name="Shape 221"/>
          <p:cNvGrpSpPr/>
          <p:nvPr/>
        </p:nvGrpSpPr>
        <p:grpSpPr>
          <a:xfrm>
            <a:off x="2478024" y="746414"/>
            <a:ext cx="3612655" cy="3621998"/>
            <a:chOff x="2479520" y="745550"/>
            <a:chExt cx="3612655" cy="3621998"/>
          </a:xfrm>
        </p:grpSpPr>
        <p:sp>
          <p:nvSpPr>
            <p:cNvPr id="222" name="Shape 222"/>
            <p:cNvSpPr/>
            <p:nvPr/>
          </p:nvSpPr>
          <p:spPr>
            <a:xfrm>
              <a:off x="2479520" y="1044925"/>
              <a:ext cx="1339150" cy="2485525"/>
            </a:xfrm>
            <a:custGeom>
              <a:avLst/>
              <a:gdLst/>
              <a:ahLst/>
              <a:cxnLst/>
              <a:rect l="0" t="0" r="0" b="0"/>
              <a:pathLst>
                <a:path w="53566" h="99421" extrusionOk="0">
                  <a:moveTo>
                    <a:pt x="14609" y="99421"/>
                  </a:moveTo>
                  <a:lnTo>
                    <a:pt x="43421" y="73856"/>
                  </a:lnTo>
                  <a:lnTo>
                    <a:pt x="53566" y="13392"/>
                  </a:lnTo>
                  <a:lnTo>
                    <a:pt x="38957" y="0"/>
                  </a:lnTo>
                  <a:lnTo>
                    <a:pt x="3652" y="33276"/>
                  </a:lnTo>
                  <a:lnTo>
                    <a:pt x="0" y="69798"/>
                  </a:lnTo>
                  <a:close/>
                </a:path>
              </a:pathLst>
            </a:custGeom>
            <a:solidFill>
              <a:srgbClr val="0070C0">
                <a:alpha val="40000"/>
              </a:srgbClr>
            </a:solidFill>
            <a:ln w="76200" cap="flat" cmpd="sng">
              <a:solidFill>
                <a:srgbClr val="000000"/>
              </a:solidFill>
              <a:prstDash val="dash"/>
              <a:round/>
              <a:headEnd type="none" w="sm" len="sm"/>
              <a:tailEnd type="none" w="sm" len="sm"/>
            </a:ln>
            <a:effectLst>
              <a:outerShdw blurRad="57150" dist="19050" dir="5400000" algn="bl" rotWithShape="0">
                <a:srgbClr val="000000">
                  <a:alpha val="49411"/>
                </a:srgbClr>
              </a:outerShdw>
            </a:effectLst>
          </p:spPr>
        </p:sp>
        <p:sp>
          <p:nvSpPr>
            <p:cNvPr id="223" name="Shape 223"/>
            <p:cNvSpPr/>
            <p:nvPr/>
          </p:nvSpPr>
          <p:spPr>
            <a:xfrm>
              <a:off x="2886125" y="3038525"/>
              <a:ext cx="2201507" cy="1329023"/>
            </a:xfrm>
            <a:custGeom>
              <a:avLst/>
              <a:gdLst/>
              <a:ahLst/>
              <a:cxnLst/>
              <a:rect l="0" t="0" r="0" b="0"/>
              <a:pathLst>
                <a:path w="84812" h="51131" extrusionOk="0">
                  <a:moveTo>
                    <a:pt x="0" y="24754"/>
                  </a:moveTo>
                  <a:lnTo>
                    <a:pt x="26782" y="0"/>
                  </a:lnTo>
                  <a:lnTo>
                    <a:pt x="71420" y="16232"/>
                  </a:lnTo>
                  <a:lnTo>
                    <a:pt x="84812" y="38551"/>
                  </a:lnTo>
                  <a:lnTo>
                    <a:pt x="42609" y="51131"/>
                  </a:lnTo>
                  <a:close/>
                </a:path>
              </a:pathLst>
            </a:custGeom>
            <a:solidFill>
              <a:srgbClr val="7030A0">
                <a:alpha val="24313"/>
              </a:srgbClr>
            </a:solidFill>
            <a:ln w="76200" cap="flat" cmpd="sng">
              <a:solidFill>
                <a:srgbClr val="000000"/>
              </a:solidFill>
              <a:prstDash val="dash"/>
              <a:round/>
              <a:headEnd type="none" w="sm" len="sm"/>
              <a:tailEnd type="none" w="sm" len="sm"/>
            </a:ln>
          </p:spPr>
        </p:sp>
        <p:sp>
          <p:nvSpPr>
            <p:cNvPr id="224" name="Shape 224"/>
            <p:cNvSpPr/>
            <p:nvPr/>
          </p:nvSpPr>
          <p:spPr>
            <a:xfrm>
              <a:off x="3713025" y="1405075"/>
              <a:ext cx="1278275" cy="1886975"/>
            </a:xfrm>
            <a:custGeom>
              <a:avLst/>
              <a:gdLst/>
              <a:ahLst/>
              <a:cxnLst/>
              <a:rect l="0" t="0" r="0" b="0"/>
              <a:pathLst>
                <a:path w="51131" h="75479" extrusionOk="0">
                  <a:moveTo>
                    <a:pt x="5681" y="22319"/>
                  </a:moveTo>
                  <a:lnTo>
                    <a:pt x="0" y="60059"/>
                  </a:lnTo>
                  <a:lnTo>
                    <a:pt x="39768" y="75479"/>
                  </a:lnTo>
                  <a:lnTo>
                    <a:pt x="51131" y="44233"/>
                  </a:lnTo>
                  <a:lnTo>
                    <a:pt x="9334" y="0"/>
                  </a:lnTo>
                  <a:close/>
                </a:path>
              </a:pathLst>
            </a:custGeom>
            <a:solidFill>
              <a:srgbClr val="FFFF00">
                <a:alpha val="40000"/>
              </a:srgbClr>
            </a:solidFill>
            <a:ln w="76200" cap="flat" cmpd="sng">
              <a:solidFill>
                <a:srgbClr val="000000"/>
              </a:solidFill>
              <a:prstDash val="dash"/>
              <a:round/>
              <a:headEnd type="none" w="sm" len="sm"/>
              <a:tailEnd type="none" w="sm" len="sm"/>
            </a:ln>
          </p:spPr>
        </p:sp>
        <p:sp>
          <p:nvSpPr>
            <p:cNvPr id="225" name="Shape 225"/>
            <p:cNvSpPr/>
            <p:nvPr/>
          </p:nvSpPr>
          <p:spPr>
            <a:xfrm>
              <a:off x="4884925" y="2551575"/>
              <a:ext cx="1207250" cy="1440575"/>
            </a:xfrm>
            <a:custGeom>
              <a:avLst/>
              <a:gdLst/>
              <a:ahLst/>
              <a:cxnLst/>
              <a:rect l="0" t="0" r="0" b="0"/>
              <a:pathLst>
                <a:path w="48290" h="57623" extrusionOk="0">
                  <a:moveTo>
                    <a:pt x="0" y="32058"/>
                  </a:moveTo>
                  <a:lnTo>
                    <a:pt x="15826" y="57623"/>
                  </a:lnTo>
                  <a:lnTo>
                    <a:pt x="45449" y="21913"/>
                  </a:lnTo>
                  <a:lnTo>
                    <a:pt x="48290" y="0"/>
                  </a:lnTo>
                  <a:lnTo>
                    <a:pt x="12579" y="3246"/>
                  </a:lnTo>
                  <a:close/>
                </a:path>
              </a:pathLst>
            </a:custGeom>
            <a:solidFill>
              <a:srgbClr val="00B050">
                <a:alpha val="40000"/>
              </a:srgbClr>
            </a:solidFill>
            <a:ln w="76200" cap="flat" cmpd="sng">
              <a:solidFill>
                <a:srgbClr val="000000"/>
              </a:solidFill>
              <a:prstDash val="dash"/>
              <a:round/>
              <a:headEnd type="none" w="sm" len="sm"/>
              <a:tailEnd type="none" w="sm" len="sm"/>
            </a:ln>
          </p:spPr>
        </p:sp>
        <p:sp>
          <p:nvSpPr>
            <p:cNvPr id="226" name="Shape 226"/>
            <p:cNvSpPr/>
            <p:nvPr/>
          </p:nvSpPr>
          <p:spPr>
            <a:xfrm>
              <a:off x="3591325" y="745550"/>
              <a:ext cx="1998595" cy="1028757"/>
            </a:xfrm>
            <a:custGeom>
              <a:avLst/>
              <a:gdLst/>
              <a:ahLst/>
              <a:cxnLst/>
              <a:rect l="0" t="0" r="0" b="0"/>
              <a:pathLst>
                <a:path w="84812" h="45855" extrusionOk="0">
                  <a:moveTo>
                    <a:pt x="0" y="7710"/>
                  </a:moveTo>
                  <a:lnTo>
                    <a:pt x="38956" y="45855"/>
                  </a:lnTo>
                  <a:lnTo>
                    <a:pt x="84812" y="32058"/>
                  </a:lnTo>
                  <a:lnTo>
                    <a:pt x="51536" y="0"/>
                  </a:lnTo>
                  <a:close/>
                </a:path>
              </a:pathLst>
            </a:custGeom>
            <a:solidFill>
              <a:schemeClr val="accent1">
                <a:alpha val="40000"/>
              </a:schemeClr>
            </a:solidFill>
            <a:ln w="76200" cap="flat" cmpd="sng">
              <a:solidFill>
                <a:srgbClr val="000000"/>
              </a:solidFill>
              <a:prstDash val="dash"/>
              <a:round/>
              <a:headEnd type="none" w="sm" len="sm"/>
              <a:tailEnd type="none" w="sm" len="sm"/>
            </a:ln>
          </p:spPr>
        </p:sp>
        <p:sp>
          <p:nvSpPr>
            <p:cNvPr id="227" name="Shape 227"/>
            <p:cNvSpPr/>
            <p:nvPr/>
          </p:nvSpPr>
          <p:spPr>
            <a:xfrm>
              <a:off x="4575375" y="1582625"/>
              <a:ext cx="1450725" cy="913050"/>
            </a:xfrm>
            <a:custGeom>
              <a:avLst/>
              <a:gdLst/>
              <a:ahLst/>
              <a:cxnLst/>
              <a:rect l="0" t="0" r="0" b="0"/>
              <a:pathLst>
                <a:path w="58029" h="36522" extrusionOk="0">
                  <a:moveTo>
                    <a:pt x="0" y="12985"/>
                  </a:moveTo>
                  <a:lnTo>
                    <a:pt x="19884" y="36522"/>
                  </a:lnTo>
                  <a:lnTo>
                    <a:pt x="58029" y="33681"/>
                  </a:lnTo>
                  <a:lnTo>
                    <a:pt x="45044" y="0"/>
                  </a:lnTo>
                  <a:close/>
                </a:path>
              </a:pathLst>
            </a:custGeom>
            <a:solidFill>
              <a:srgbClr val="FF0000">
                <a:alpha val="40000"/>
              </a:srgbClr>
            </a:solidFill>
            <a:ln w="76200" cap="flat" cmpd="sng">
              <a:solidFill>
                <a:srgbClr val="000000"/>
              </a:solidFill>
              <a:prstDash val="dash"/>
              <a:round/>
              <a:headEnd type="none" w="sm" len="sm"/>
              <a:tailEnd type="none" w="sm" len="sm"/>
            </a:ln>
          </p:spPr>
        </p:sp>
      </p:grpSp>
      <p:grpSp>
        <p:nvGrpSpPr>
          <p:cNvPr id="228" name="Shape 228"/>
          <p:cNvGrpSpPr/>
          <p:nvPr/>
        </p:nvGrpSpPr>
        <p:grpSpPr>
          <a:xfrm>
            <a:off x="2872206" y="985350"/>
            <a:ext cx="2681183" cy="2817325"/>
            <a:chOff x="2912985" y="953180"/>
            <a:chExt cx="2681183" cy="2817325"/>
          </a:xfrm>
        </p:grpSpPr>
        <p:sp>
          <p:nvSpPr>
            <p:cNvPr id="229" name="Shape 229"/>
            <p:cNvSpPr/>
            <p:nvPr/>
          </p:nvSpPr>
          <p:spPr>
            <a:xfrm>
              <a:off x="2912985" y="2241942"/>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Shape 230"/>
            <p:cNvSpPr/>
            <p:nvPr/>
          </p:nvSpPr>
          <p:spPr>
            <a:xfrm>
              <a:off x="4094718" y="24319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Shape 231"/>
            <p:cNvSpPr/>
            <p:nvPr/>
          </p:nvSpPr>
          <p:spPr>
            <a:xfrm>
              <a:off x="5391368" y="181575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Shape 232"/>
            <p:cNvSpPr/>
            <p:nvPr/>
          </p:nvSpPr>
          <p:spPr>
            <a:xfrm>
              <a:off x="4567743" y="9531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a:off x="3808968" y="35575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5340543" y="29948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Shape 239"/>
          <p:cNvPicPr preferRelativeResize="0"/>
          <p:nvPr/>
        </p:nvPicPr>
        <p:blipFill rotWithShape="1">
          <a:blip r:embed="rId3">
            <a:alphaModFix/>
          </a:blip>
          <a:srcRect l="-1860" r="1859"/>
          <a:stretch/>
        </p:blipFill>
        <p:spPr>
          <a:xfrm>
            <a:off x="2254318" y="553758"/>
            <a:ext cx="3883599" cy="3883599"/>
          </a:xfrm>
          <a:prstGeom prst="rect">
            <a:avLst/>
          </a:prstGeom>
          <a:noFill/>
          <a:ln>
            <a:noFill/>
          </a:ln>
        </p:spPr>
      </p:pic>
      <p:sp>
        <p:nvSpPr>
          <p:cNvPr id="240" name="Shape 240"/>
          <p:cNvSpPr txBox="1"/>
          <p:nvPr/>
        </p:nvSpPr>
        <p:spPr>
          <a:xfrm>
            <a:off x="6206825" y="1761288"/>
            <a:ext cx="2841900" cy="14685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Centroids are</a:t>
            </a:r>
            <a:r>
              <a:rPr lang="en" sz="1800" dirty="0">
                <a:latin typeface="Open Sans"/>
                <a:ea typeface="Open Sans"/>
                <a:cs typeface="Open Sans"/>
                <a:sym typeface="Open Sans"/>
              </a:rPr>
              <a:t> computed</a:t>
            </a:r>
            <a:endParaRPr sz="1800" dirty="0">
              <a:latin typeface="Open Sans"/>
              <a:ea typeface="Open Sans"/>
              <a:cs typeface="Open Sans"/>
              <a:sym typeface="Open Sans"/>
            </a:endParaRPr>
          </a:p>
          <a:p>
            <a:pPr marL="0" marR="0" lvl="0" indent="0"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within each cluster</a:t>
            </a:r>
            <a:endParaRPr sz="18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endParaRPr sz="1800" dirty="0">
              <a:latin typeface="Open Sans"/>
              <a:ea typeface="Open Sans"/>
              <a:cs typeface="Open Sans"/>
              <a:sym typeface="Open Sans"/>
            </a:endParaRPr>
          </a:p>
          <a:p>
            <a:pPr marL="0" marR="0" lvl="0" indent="0" rtl="0">
              <a:lnSpc>
                <a:spcPct val="100000"/>
              </a:lnSpc>
              <a:spcBef>
                <a:spcPts val="0"/>
              </a:spcBef>
              <a:spcAft>
                <a:spcPts val="0"/>
              </a:spcAft>
              <a:buClr>
                <a:srgbClr val="000000"/>
              </a:buClr>
              <a:buSzPts val="1400"/>
              <a:buFont typeface="Arial"/>
              <a:buNone/>
            </a:pPr>
            <a:r>
              <a:rPr lang="en" sz="1800" dirty="0">
                <a:latin typeface="Open Sans"/>
                <a:ea typeface="Open Sans"/>
                <a:cs typeface="Open Sans"/>
                <a:sym typeface="Open Sans"/>
              </a:rPr>
              <a:t>Centroids change :</a:t>
            </a:r>
            <a:endParaRPr sz="1800" dirty="0">
              <a:latin typeface="Open Sans"/>
              <a:ea typeface="Open Sans"/>
              <a:cs typeface="Open Sans"/>
              <a:sym typeface="Open Sans"/>
            </a:endParaRPr>
          </a:p>
          <a:p>
            <a:pPr marL="0" marR="0" lvl="0" indent="0"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Black → White</a:t>
            </a:r>
            <a:endParaRPr sz="1800" b="0" i="0" u="none" strike="noStrike" cap="none" dirty="0">
              <a:solidFill>
                <a:srgbClr val="000000"/>
              </a:solidFill>
              <a:latin typeface="Open Sans"/>
              <a:ea typeface="Open Sans"/>
              <a:cs typeface="Open Sans"/>
              <a:sym typeface="Open Sans"/>
            </a:endParaRPr>
          </a:p>
        </p:txBody>
      </p:sp>
      <p:sp>
        <p:nvSpPr>
          <p:cNvPr id="241" name="Shape 241"/>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1</a:t>
            </a:r>
            <a:endParaRPr sz="3600" b="1" i="0" u="none" strike="noStrike" cap="none">
              <a:solidFill>
                <a:schemeClr val="accent1"/>
              </a:solidFill>
              <a:latin typeface="PT Sans Narrow"/>
              <a:ea typeface="PT Sans Narrow"/>
              <a:cs typeface="PT Sans Narrow"/>
              <a:sym typeface="PT Sans Narrow"/>
            </a:endParaRPr>
          </a:p>
        </p:txBody>
      </p:sp>
      <p:grpSp>
        <p:nvGrpSpPr>
          <p:cNvPr id="242" name="Shape 242"/>
          <p:cNvGrpSpPr/>
          <p:nvPr/>
        </p:nvGrpSpPr>
        <p:grpSpPr>
          <a:xfrm>
            <a:off x="2478024" y="749808"/>
            <a:ext cx="3612122" cy="3615023"/>
            <a:chOff x="2478024" y="749808"/>
            <a:chExt cx="3612122" cy="3615023"/>
          </a:xfrm>
        </p:grpSpPr>
        <p:sp>
          <p:nvSpPr>
            <p:cNvPr id="243" name="Shape 243"/>
            <p:cNvSpPr/>
            <p:nvPr/>
          </p:nvSpPr>
          <p:spPr>
            <a:xfrm>
              <a:off x="2889504" y="3035808"/>
              <a:ext cx="2201507" cy="1329023"/>
            </a:xfrm>
            <a:custGeom>
              <a:avLst/>
              <a:gdLst/>
              <a:ahLst/>
              <a:cxnLst/>
              <a:rect l="0" t="0" r="0" b="0"/>
              <a:pathLst>
                <a:path w="84812" h="51131" extrusionOk="0">
                  <a:moveTo>
                    <a:pt x="0" y="24754"/>
                  </a:moveTo>
                  <a:lnTo>
                    <a:pt x="26782" y="0"/>
                  </a:lnTo>
                  <a:lnTo>
                    <a:pt x="71420" y="16232"/>
                  </a:lnTo>
                  <a:lnTo>
                    <a:pt x="84812" y="38551"/>
                  </a:lnTo>
                  <a:lnTo>
                    <a:pt x="42609" y="51131"/>
                  </a:lnTo>
                  <a:close/>
                </a:path>
              </a:pathLst>
            </a:custGeom>
            <a:solidFill>
              <a:srgbClr val="7030A0">
                <a:alpha val="40000"/>
              </a:srgbClr>
            </a:solidFill>
            <a:ln w="76200" cap="flat" cmpd="sng">
              <a:solidFill>
                <a:srgbClr val="000000"/>
              </a:solidFill>
              <a:prstDash val="dash"/>
              <a:round/>
              <a:headEnd type="none" w="sm" len="sm"/>
              <a:tailEnd type="none" w="sm" len="sm"/>
            </a:ln>
          </p:spPr>
        </p:sp>
        <p:sp>
          <p:nvSpPr>
            <p:cNvPr id="244" name="Shape 244"/>
            <p:cNvSpPr/>
            <p:nvPr/>
          </p:nvSpPr>
          <p:spPr>
            <a:xfrm>
              <a:off x="2478024" y="1042416"/>
              <a:ext cx="1339150" cy="2485525"/>
            </a:xfrm>
            <a:custGeom>
              <a:avLst/>
              <a:gdLst/>
              <a:ahLst/>
              <a:cxnLst/>
              <a:rect l="0" t="0" r="0" b="0"/>
              <a:pathLst>
                <a:path w="53566" h="99421" extrusionOk="0">
                  <a:moveTo>
                    <a:pt x="14609" y="99421"/>
                  </a:moveTo>
                  <a:lnTo>
                    <a:pt x="43421" y="73856"/>
                  </a:lnTo>
                  <a:lnTo>
                    <a:pt x="53566" y="13392"/>
                  </a:lnTo>
                  <a:lnTo>
                    <a:pt x="38957" y="0"/>
                  </a:lnTo>
                  <a:lnTo>
                    <a:pt x="3652" y="33276"/>
                  </a:lnTo>
                  <a:lnTo>
                    <a:pt x="0" y="69798"/>
                  </a:lnTo>
                  <a:close/>
                </a:path>
              </a:pathLst>
            </a:custGeom>
            <a:solidFill>
              <a:srgbClr val="0070C0">
                <a:alpha val="40000"/>
              </a:srgbClr>
            </a:solidFill>
            <a:ln w="76200" cap="flat" cmpd="sng">
              <a:solidFill>
                <a:srgbClr val="000000"/>
              </a:solidFill>
              <a:prstDash val="dash"/>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Shape 245"/>
            <p:cNvSpPr/>
            <p:nvPr/>
          </p:nvSpPr>
          <p:spPr>
            <a:xfrm>
              <a:off x="3712464" y="1408176"/>
              <a:ext cx="1278275" cy="1886975"/>
            </a:xfrm>
            <a:custGeom>
              <a:avLst/>
              <a:gdLst/>
              <a:ahLst/>
              <a:cxnLst/>
              <a:rect l="0" t="0" r="0" b="0"/>
              <a:pathLst>
                <a:path w="51131" h="75479" extrusionOk="0">
                  <a:moveTo>
                    <a:pt x="5681" y="22319"/>
                  </a:moveTo>
                  <a:lnTo>
                    <a:pt x="0" y="60059"/>
                  </a:lnTo>
                  <a:lnTo>
                    <a:pt x="39768" y="75479"/>
                  </a:lnTo>
                  <a:lnTo>
                    <a:pt x="51131" y="44233"/>
                  </a:lnTo>
                  <a:lnTo>
                    <a:pt x="9334" y="0"/>
                  </a:lnTo>
                  <a:close/>
                </a:path>
              </a:pathLst>
            </a:custGeom>
            <a:solidFill>
              <a:srgbClr val="FFFF00">
                <a:alpha val="40000"/>
              </a:srgbClr>
            </a:solidFill>
            <a:ln w="76200" cap="flat" cmpd="sng">
              <a:solidFill>
                <a:srgbClr val="000000"/>
              </a:solidFill>
              <a:prstDash val="dash"/>
              <a:round/>
              <a:headEnd type="none" w="sm" len="sm"/>
              <a:tailEnd type="none" w="sm" len="sm"/>
            </a:ln>
          </p:spPr>
        </p:sp>
        <p:sp>
          <p:nvSpPr>
            <p:cNvPr id="246" name="Shape 246"/>
            <p:cNvSpPr/>
            <p:nvPr/>
          </p:nvSpPr>
          <p:spPr>
            <a:xfrm>
              <a:off x="4882896" y="2551176"/>
              <a:ext cx="1207250" cy="1440575"/>
            </a:xfrm>
            <a:custGeom>
              <a:avLst/>
              <a:gdLst/>
              <a:ahLst/>
              <a:cxnLst/>
              <a:rect l="0" t="0" r="0" b="0"/>
              <a:pathLst>
                <a:path w="48290" h="57623" extrusionOk="0">
                  <a:moveTo>
                    <a:pt x="0" y="32058"/>
                  </a:moveTo>
                  <a:lnTo>
                    <a:pt x="15826" y="57623"/>
                  </a:lnTo>
                  <a:lnTo>
                    <a:pt x="45449" y="21913"/>
                  </a:lnTo>
                  <a:lnTo>
                    <a:pt x="48290" y="0"/>
                  </a:lnTo>
                  <a:lnTo>
                    <a:pt x="12579" y="3246"/>
                  </a:lnTo>
                  <a:close/>
                </a:path>
              </a:pathLst>
            </a:custGeom>
            <a:solidFill>
              <a:srgbClr val="00B050">
                <a:alpha val="40000"/>
              </a:srgbClr>
            </a:solidFill>
            <a:ln w="76200" cap="flat" cmpd="sng">
              <a:solidFill>
                <a:srgbClr val="000000"/>
              </a:solidFill>
              <a:prstDash val="dash"/>
              <a:round/>
              <a:headEnd type="none" w="sm" len="sm"/>
              <a:tailEnd type="none" w="sm" len="sm"/>
            </a:ln>
          </p:spPr>
        </p:sp>
        <p:sp>
          <p:nvSpPr>
            <p:cNvPr id="247" name="Shape 247"/>
            <p:cNvSpPr/>
            <p:nvPr/>
          </p:nvSpPr>
          <p:spPr>
            <a:xfrm>
              <a:off x="3593592" y="749808"/>
              <a:ext cx="1998595" cy="1028757"/>
            </a:xfrm>
            <a:custGeom>
              <a:avLst/>
              <a:gdLst/>
              <a:ahLst/>
              <a:cxnLst/>
              <a:rect l="0" t="0" r="0" b="0"/>
              <a:pathLst>
                <a:path w="84812" h="45855" extrusionOk="0">
                  <a:moveTo>
                    <a:pt x="0" y="7710"/>
                  </a:moveTo>
                  <a:lnTo>
                    <a:pt x="38956" y="45855"/>
                  </a:lnTo>
                  <a:lnTo>
                    <a:pt x="84812" y="32058"/>
                  </a:lnTo>
                  <a:lnTo>
                    <a:pt x="51536" y="0"/>
                  </a:lnTo>
                  <a:close/>
                </a:path>
              </a:pathLst>
            </a:custGeom>
            <a:solidFill>
              <a:schemeClr val="accent1">
                <a:alpha val="40000"/>
              </a:schemeClr>
            </a:solidFill>
            <a:ln w="76200" cap="flat" cmpd="sng">
              <a:solidFill>
                <a:srgbClr val="000000"/>
              </a:solidFill>
              <a:prstDash val="dash"/>
              <a:round/>
              <a:headEnd type="none" w="sm" len="sm"/>
              <a:tailEnd type="none" w="sm" len="sm"/>
            </a:ln>
          </p:spPr>
        </p:sp>
        <p:sp>
          <p:nvSpPr>
            <p:cNvPr id="248" name="Shape 248"/>
            <p:cNvSpPr/>
            <p:nvPr/>
          </p:nvSpPr>
          <p:spPr>
            <a:xfrm>
              <a:off x="4572000" y="1581912"/>
              <a:ext cx="1450725" cy="913050"/>
            </a:xfrm>
            <a:custGeom>
              <a:avLst/>
              <a:gdLst/>
              <a:ahLst/>
              <a:cxnLst/>
              <a:rect l="0" t="0" r="0" b="0"/>
              <a:pathLst>
                <a:path w="58029" h="36522" extrusionOk="0">
                  <a:moveTo>
                    <a:pt x="0" y="12985"/>
                  </a:moveTo>
                  <a:lnTo>
                    <a:pt x="19884" y="36522"/>
                  </a:lnTo>
                  <a:lnTo>
                    <a:pt x="58029" y="33681"/>
                  </a:lnTo>
                  <a:lnTo>
                    <a:pt x="45044" y="0"/>
                  </a:lnTo>
                  <a:close/>
                </a:path>
              </a:pathLst>
            </a:custGeom>
            <a:solidFill>
              <a:srgbClr val="FF000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Shape 249"/>
          <p:cNvSpPr/>
          <p:nvPr/>
        </p:nvSpPr>
        <p:spPr>
          <a:xfrm>
            <a:off x="4520734" y="1132024"/>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Shape 250"/>
          <p:cNvSpPr/>
          <p:nvPr/>
        </p:nvSpPr>
        <p:spPr>
          <a:xfrm>
            <a:off x="4248328" y="2494962"/>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p:nvPr/>
        </p:nvSpPr>
        <p:spPr>
          <a:xfrm>
            <a:off x="3864907" y="3626418"/>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p:nvPr/>
        </p:nvSpPr>
        <p:spPr>
          <a:xfrm>
            <a:off x="5331989" y="3036531"/>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2957638" y="2245163"/>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Shape 254"/>
          <p:cNvSpPr/>
          <p:nvPr/>
        </p:nvSpPr>
        <p:spPr>
          <a:xfrm>
            <a:off x="5236242" y="1961271"/>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 name="Shape 255"/>
          <p:cNvGrpSpPr/>
          <p:nvPr/>
        </p:nvGrpSpPr>
        <p:grpSpPr>
          <a:xfrm>
            <a:off x="2871216" y="987552"/>
            <a:ext cx="2681183" cy="2817325"/>
            <a:chOff x="2912985" y="953180"/>
            <a:chExt cx="2681183" cy="2817325"/>
          </a:xfrm>
        </p:grpSpPr>
        <p:sp>
          <p:nvSpPr>
            <p:cNvPr id="256" name="Shape 256"/>
            <p:cNvSpPr/>
            <p:nvPr/>
          </p:nvSpPr>
          <p:spPr>
            <a:xfrm>
              <a:off x="2912985" y="2241942"/>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4094718" y="24319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Shape 258"/>
            <p:cNvSpPr/>
            <p:nvPr/>
          </p:nvSpPr>
          <p:spPr>
            <a:xfrm>
              <a:off x="5391368" y="181575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Shape 259"/>
            <p:cNvSpPr/>
            <p:nvPr/>
          </p:nvSpPr>
          <p:spPr>
            <a:xfrm>
              <a:off x="4567743" y="9531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Shape 260"/>
            <p:cNvSpPr/>
            <p:nvPr/>
          </p:nvSpPr>
          <p:spPr>
            <a:xfrm>
              <a:off x="3808968" y="35575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Shape 261"/>
            <p:cNvSpPr/>
            <p:nvPr/>
          </p:nvSpPr>
          <p:spPr>
            <a:xfrm>
              <a:off x="5340543" y="29948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l="-1860" r="1859"/>
          <a:stretch/>
        </p:blipFill>
        <p:spPr>
          <a:xfrm>
            <a:off x="2254318" y="553758"/>
            <a:ext cx="3883599" cy="3883599"/>
          </a:xfrm>
          <a:prstGeom prst="rect">
            <a:avLst/>
          </a:prstGeom>
          <a:noFill/>
          <a:ln>
            <a:noFill/>
          </a:ln>
        </p:spPr>
      </p:pic>
      <p:sp>
        <p:nvSpPr>
          <p:cNvPr id="267" name="Shape 267"/>
          <p:cNvSpPr txBox="1"/>
          <p:nvPr/>
        </p:nvSpPr>
        <p:spPr>
          <a:xfrm>
            <a:off x="6252264" y="1771218"/>
            <a:ext cx="2577000" cy="18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Open Sans"/>
                <a:ea typeface="Open Sans"/>
                <a:cs typeface="Open Sans"/>
                <a:sym typeface="Open Sans"/>
              </a:rPr>
              <a:t>Centroids are re</a:t>
            </a:r>
            <a:r>
              <a:rPr lang="en" sz="1800">
                <a:latin typeface="Open Sans"/>
                <a:ea typeface="Open Sans"/>
                <a:cs typeface="Open Sans"/>
                <a:sym typeface="Open Sans"/>
              </a:rPr>
              <a:t>computed</a:t>
            </a:r>
            <a:r>
              <a:rPr lang="en" sz="1800" b="0" i="0" u="none" strike="noStrike" cap="none">
                <a:solidFill>
                  <a:srgbClr val="000000"/>
                </a:solidFill>
                <a:latin typeface="Open Sans"/>
                <a:ea typeface="Open Sans"/>
                <a:cs typeface="Open Sans"/>
                <a:sym typeface="Open Sans"/>
              </a:rPr>
              <a:t> within each cluster</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dirty="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800" dirty="0">
                <a:latin typeface="Open Sans"/>
                <a:ea typeface="Open Sans"/>
                <a:cs typeface="Open Sans"/>
                <a:sym typeface="Open Sans"/>
              </a:rPr>
              <a:t>Centroids change :</a:t>
            </a:r>
            <a:endParaRPr sz="1800" dirty="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800" b="0" i="0" u="none" strike="noStrike" cap="none" dirty="0">
                <a:solidFill>
                  <a:srgbClr val="000000"/>
                </a:solidFill>
                <a:latin typeface="Open Sans"/>
                <a:ea typeface="Open Sans"/>
                <a:cs typeface="Open Sans"/>
                <a:sym typeface="Open Sans"/>
              </a:rPr>
              <a:t>Black → White → Blue</a:t>
            </a:r>
            <a:endParaRPr sz="1800" b="0" i="0" u="none" strike="noStrike" cap="none" dirty="0">
              <a:solidFill>
                <a:srgbClr val="000000"/>
              </a:solidFill>
              <a:latin typeface="Open Sans"/>
              <a:ea typeface="Open Sans"/>
              <a:cs typeface="Open Sans"/>
              <a:sym typeface="Open Sans"/>
            </a:endParaRPr>
          </a:p>
        </p:txBody>
      </p:sp>
      <p:sp>
        <p:nvSpPr>
          <p:cNvPr id="268" name="Shape 268"/>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2</a:t>
            </a:r>
            <a:endParaRPr sz="3600" b="1" i="0" u="none" strike="noStrike" cap="none">
              <a:solidFill>
                <a:schemeClr val="accent1"/>
              </a:solidFill>
              <a:latin typeface="PT Sans Narrow"/>
              <a:ea typeface="PT Sans Narrow"/>
              <a:cs typeface="PT Sans Narrow"/>
              <a:sym typeface="PT Sans Narrow"/>
            </a:endParaRPr>
          </a:p>
        </p:txBody>
      </p:sp>
      <p:sp>
        <p:nvSpPr>
          <p:cNvPr id="269" name="Shape 269"/>
          <p:cNvSpPr/>
          <p:nvPr/>
        </p:nvSpPr>
        <p:spPr>
          <a:xfrm>
            <a:off x="5236242" y="1961271"/>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Shape 270"/>
          <p:cNvSpPr/>
          <p:nvPr/>
        </p:nvSpPr>
        <p:spPr>
          <a:xfrm>
            <a:off x="4403573" y="1226938"/>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Shape 271"/>
          <p:cNvSpPr/>
          <p:nvPr/>
        </p:nvSpPr>
        <p:spPr>
          <a:xfrm>
            <a:off x="5261891" y="3018213"/>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Shape 272"/>
          <p:cNvSpPr/>
          <p:nvPr/>
        </p:nvSpPr>
        <p:spPr>
          <a:xfrm>
            <a:off x="4520734" y="1132024"/>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Shape 273"/>
          <p:cNvSpPr/>
          <p:nvPr/>
        </p:nvSpPr>
        <p:spPr>
          <a:xfrm>
            <a:off x="4248328" y="2494962"/>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Shape 274"/>
          <p:cNvSpPr/>
          <p:nvPr/>
        </p:nvSpPr>
        <p:spPr>
          <a:xfrm>
            <a:off x="3864907" y="3626418"/>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Shape 275"/>
          <p:cNvGrpSpPr/>
          <p:nvPr/>
        </p:nvGrpSpPr>
        <p:grpSpPr>
          <a:xfrm>
            <a:off x="2478024" y="680375"/>
            <a:ext cx="3612065" cy="3664351"/>
            <a:chOff x="2478024" y="680375"/>
            <a:chExt cx="3612065" cy="3664351"/>
          </a:xfrm>
        </p:grpSpPr>
        <p:sp>
          <p:nvSpPr>
            <p:cNvPr id="276" name="Shape 276"/>
            <p:cNvSpPr/>
            <p:nvPr/>
          </p:nvSpPr>
          <p:spPr>
            <a:xfrm>
              <a:off x="2766253" y="2946676"/>
              <a:ext cx="2309855" cy="1398049"/>
            </a:xfrm>
            <a:custGeom>
              <a:avLst/>
              <a:gdLst/>
              <a:ahLst/>
              <a:cxnLst/>
              <a:rect l="0" t="0" r="0" b="0"/>
              <a:pathLst>
                <a:path w="84812" h="51131" extrusionOk="0">
                  <a:moveTo>
                    <a:pt x="0" y="24754"/>
                  </a:moveTo>
                  <a:lnTo>
                    <a:pt x="26782" y="0"/>
                  </a:lnTo>
                  <a:lnTo>
                    <a:pt x="71420" y="16232"/>
                  </a:lnTo>
                  <a:lnTo>
                    <a:pt x="84812" y="38551"/>
                  </a:lnTo>
                  <a:lnTo>
                    <a:pt x="42609" y="51131"/>
                  </a:lnTo>
                  <a:close/>
                </a:path>
              </a:pathLst>
            </a:custGeom>
            <a:solidFill>
              <a:srgbClr val="7030A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Shape 277"/>
            <p:cNvSpPr/>
            <p:nvPr/>
          </p:nvSpPr>
          <p:spPr>
            <a:xfrm>
              <a:off x="2478024" y="1132024"/>
              <a:ext cx="1153678" cy="2293145"/>
            </a:xfrm>
            <a:custGeom>
              <a:avLst/>
              <a:gdLst/>
              <a:ahLst/>
              <a:cxnLst/>
              <a:rect l="0" t="0" r="0" b="0"/>
              <a:pathLst>
                <a:path w="53566" h="99421" extrusionOk="0">
                  <a:moveTo>
                    <a:pt x="14609" y="99421"/>
                  </a:moveTo>
                  <a:lnTo>
                    <a:pt x="43421" y="73856"/>
                  </a:lnTo>
                  <a:lnTo>
                    <a:pt x="53566" y="13392"/>
                  </a:lnTo>
                  <a:lnTo>
                    <a:pt x="38957" y="0"/>
                  </a:lnTo>
                  <a:lnTo>
                    <a:pt x="3652" y="33276"/>
                  </a:lnTo>
                  <a:lnTo>
                    <a:pt x="0" y="69798"/>
                  </a:lnTo>
                  <a:close/>
                </a:path>
              </a:pathLst>
            </a:custGeom>
            <a:solidFill>
              <a:srgbClr val="0070C0">
                <a:alpha val="40000"/>
              </a:srgbClr>
            </a:solidFill>
            <a:ln w="76200" cap="flat" cmpd="sng">
              <a:solidFill>
                <a:srgbClr val="000000"/>
              </a:solidFill>
              <a:prstDash val="dash"/>
              <a:round/>
              <a:headEnd type="none" w="sm" len="sm"/>
              <a:tailEnd type="none" w="sm" len="sm"/>
            </a:ln>
            <a:effectLst>
              <a:outerShdw blurRad="57150" dist="19050" dir="5400000" algn="bl" rotWithShape="0">
                <a:srgbClr val="000000">
                  <a:alpha val="4941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Shape 278"/>
            <p:cNvSpPr/>
            <p:nvPr/>
          </p:nvSpPr>
          <p:spPr>
            <a:xfrm>
              <a:off x="3545822" y="1408176"/>
              <a:ext cx="1483438" cy="1841310"/>
            </a:xfrm>
            <a:custGeom>
              <a:avLst/>
              <a:gdLst/>
              <a:ahLst/>
              <a:cxnLst/>
              <a:rect l="0" t="0" r="0" b="0"/>
              <a:pathLst>
                <a:path w="51131" h="75479" extrusionOk="0">
                  <a:moveTo>
                    <a:pt x="5681" y="22319"/>
                  </a:moveTo>
                  <a:lnTo>
                    <a:pt x="0" y="60059"/>
                  </a:lnTo>
                  <a:lnTo>
                    <a:pt x="39768" y="75479"/>
                  </a:lnTo>
                  <a:lnTo>
                    <a:pt x="51131" y="44233"/>
                  </a:lnTo>
                  <a:lnTo>
                    <a:pt x="9334" y="0"/>
                  </a:lnTo>
                  <a:close/>
                </a:path>
              </a:pathLst>
            </a:custGeom>
            <a:solidFill>
              <a:srgbClr val="FFFF00">
                <a:alpha val="40000"/>
              </a:srgbClr>
            </a:solidFill>
            <a:ln w="76200" cap="flat" cmpd="sng">
              <a:solidFill>
                <a:srgbClr val="000000"/>
              </a:solidFill>
              <a:prstDash val="dash"/>
              <a:round/>
              <a:headEnd type="none" w="sm" len="sm"/>
              <a:tailEnd type="none" w="sm" len="sm"/>
            </a:ln>
          </p:spPr>
        </p:sp>
        <p:sp>
          <p:nvSpPr>
            <p:cNvPr id="279" name="Shape 279"/>
            <p:cNvSpPr/>
            <p:nvPr/>
          </p:nvSpPr>
          <p:spPr>
            <a:xfrm>
              <a:off x="4819338" y="2505979"/>
              <a:ext cx="1270751" cy="1485809"/>
            </a:xfrm>
            <a:custGeom>
              <a:avLst/>
              <a:gdLst/>
              <a:ahLst/>
              <a:cxnLst/>
              <a:rect l="0" t="0" r="0" b="0"/>
              <a:pathLst>
                <a:path w="48290" h="57623" extrusionOk="0">
                  <a:moveTo>
                    <a:pt x="0" y="32058"/>
                  </a:moveTo>
                  <a:lnTo>
                    <a:pt x="15826" y="57623"/>
                  </a:lnTo>
                  <a:lnTo>
                    <a:pt x="45449" y="21913"/>
                  </a:lnTo>
                  <a:lnTo>
                    <a:pt x="48290" y="0"/>
                  </a:lnTo>
                  <a:lnTo>
                    <a:pt x="12579" y="3246"/>
                  </a:lnTo>
                  <a:close/>
                </a:path>
              </a:pathLst>
            </a:custGeom>
            <a:solidFill>
              <a:srgbClr val="00B050">
                <a:alpha val="40000"/>
              </a:srgbClr>
            </a:solidFill>
            <a:ln w="76200" cap="flat" cmpd="sng">
              <a:solidFill>
                <a:srgbClr val="000000"/>
              </a:solidFill>
              <a:prstDash val="dash"/>
              <a:round/>
              <a:headEnd type="none" w="sm" len="sm"/>
              <a:tailEnd type="none" w="sm" len="sm"/>
            </a:ln>
          </p:spPr>
        </p:sp>
        <p:sp>
          <p:nvSpPr>
            <p:cNvPr id="280" name="Shape 280"/>
            <p:cNvSpPr/>
            <p:nvPr/>
          </p:nvSpPr>
          <p:spPr>
            <a:xfrm rot="-223404">
              <a:off x="3417738" y="749839"/>
              <a:ext cx="2174505" cy="1082284"/>
            </a:xfrm>
            <a:custGeom>
              <a:avLst/>
              <a:gdLst/>
              <a:ahLst/>
              <a:cxnLst/>
              <a:rect l="0" t="0" r="0" b="0"/>
              <a:pathLst>
                <a:path w="84812" h="45855" extrusionOk="0">
                  <a:moveTo>
                    <a:pt x="0" y="7710"/>
                  </a:moveTo>
                  <a:lnTo>
                    <a:pt x="38956" y="45855"/>
                  </a:lnTo>
                  <a:lnTo>
                    <a:pt x="84812" y="32058"/>
                  </a:lnTo>
                  <a:lnTo>
                    <a:pt x="51536" y="0"/>
                  </a:lnTo>
                  <a:close/>
                </a:path>
              </a:pathLst>
            </a:custGeom>
            <a:solidFill>
              <a:schemeClr val="accent1">
                <a:alpha val="40000"/>
              </a:schemeClr>
            </a:solidFill>
            <a:ln w="76200" cap="flat" cmpd="sng">
              <a:solidFill>
                <a:srgbClr val="000000"/>
              </a:solidFill>
              <a:prstDash val="dash"/>
              <a:round/>
              <a:headEnd type="none" w="sm" len="sm"/>
              <a:tailEnd type="none" w="sm" len="sm"/>
            </a:ln>
          </p:spPr>
        </p:sp>
        <p:sp>
          <p:nvSpPr>
            <p:cNvPr id="281" name="Shape 281"/>
            <p:cNvSpPr/>
            <p:nvPr/>
          </p:nvSpPr>
          <p:spPr>
            <a:xfrm rot="-306549">
              <a:off x="4571988" y="1533819"/>
              <a:ext cx="1438451" cy="961148"/>
            </a:xfrm>
            <a:custGeom>
              <a:avLst/>
              <a:gdLst/>
              <a:ahLst/>
              <a:cxnLst/>
              <a:rect l="0" t="0" r="0" b="0"/>
              <a:pathLst>
                <a:path w="58029" h="36522" extrusionOk="0">
                  <a:moveTo>
                    <a:pt x="0" y="12985"/>
                  </a:moveTo>
                  <a:lnTo>
                    <a:pt x="19884" y="36522"/>
                  </a:lnTo>
                  <a:lnTo>
                    <a:pt x="58029" y="33681"/>
                  </a:lnTo>
                  <a:lnTo>
                    <a:pt x="45044" y="0"/>
                  </a:lnTo>
                  <a:close/>
                </a:path>
              </a:pathLst>
            </a:custGeom>
            <a:solidFill>
              <a:srgbClr val="FF000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2" name="Shape 282"/>
          <p:cNvSpPr/>
          <p:nvPr/>
        </p:nvSpPr>
        <p:spPr>
          <a:xfrm>
            <a:off x="5331989" y="3036531"/>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Shape 283"/>
          <p:cNvSpPr/>
          <p:nvPr/>
        </p:nvSpPr>
        <p:spPr>
          <a:xfrm>
            <a:off x="2957638" y="2245163"/>
            <a:ext cx="202800" cy="2130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Shape 284"/>
          <p:cNvSpPr/>
          <p:nvPr/>
        </p:nvSpPr>
        <p:spPr>
          <a:xfrm>
            <a:off x="2991701" y="2160893"/>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Shape 285"/>
          <p:cNvSpPr/>
          <p:nvPr/>
        </p:nvSpPr>
        <p:spPr>
          <a:xfrm>
            <a:off x="4154242" y="2380080"/>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Shape 286"/>
          <p:cNvSpPr/>
          <p:nvPr/>
        </p:nvSpPr>
        <p:spPr>
          <a:xfrm>
            <a:off x="5291995" y="1983933"/>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Shape 287"/>
          <p:cNvSpPr/>
          <p:nvPr/>
        </p:nvSpPr>
        <p:spPr>
          <a:xfrm>
            <a:off x="3819737" y="3539216"/>
            <a:ext cx="202800" cy="213000"/>
          </a:xfrm>
          <a:prstGeom prst="ellipse">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8" name="Shape 288"/>
          <p:cNvGrpSpPr/>
          <p:nvPr/>
        </p:nvGrpSpPr>
        <p:grpSpPr>
          <a:xfrm>
            <a:off x="2872206" y="985350"/>
            <a:ext cx="2681183" cy="2817325"/>
            <a:chOff x="2912985" y="953180"/>
            <a:chExt cx="2681183" cy="2817325"/>
          </a:xfrm>
        </p:grpSpPr>
        <p:sp>
          <p:nvSpPr>
            <p:cNvPr id="289" name="Shape 289"/>
            <p:cNvSpPr/>
            <p:nvPr/>
          </p:nvSpPr>
          <p:spPr>
            <a:xfrm>
              <a:off x="2912985" y="2241942"/>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Shape 290"/>
            <p:cNvSpPr/>
            <p:nvPr/>
          </p:nvSpPr>
          <p:spPr>
            <a:xfrm>
              <a:off x="4094718" y="24319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Shape 291"/>
            <p:cNvSpPr/>
            <p:nvPr/>
          </p:nvSpPr>
          <p:spPr>
            <a:xfrm>
              <a:off x="5391368" y="181575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Shape 292"/>
            <p:cNvSpPr/>
            <p:nvPr/>
          </p:nvSpPr>
          <p:spPr>
            <a:xfrm>
              <a:off x="4567743" y="9531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Shape 293"/>
            <p:cNvSpPr/>
            <p:nvPr/>
          </p:nvSpPr>
          <p:spPr>
            <a:xfrm>
              <a:off x="3808968" y="35575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Shape 294"/>
            <p:cNvSpPr/>
            <p:nvPr/>
          </p:nvSpPr>
          <p:spPr>
            <a:xfrm>
              <a:off x="5340543" y="299488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Shape 299"/>
          <p:cNvPicPr preferRelativeResize="0"/>
          <p:nvPr/>
        </p:nvPicPr>
        <p:blipFill rotWithShape="1">
          <a:blip r:embed="rId3">
            <a:alphaModFix/>
          </a:blip>
          <a:srcRect l="-1860" r="1859"/>
          <a:stretch/>
        </p:blipFill>
        <p:spPr>
          <a:xfrm>
            <a:off x="2254318" y="553758"/>
            <a:ext cx="3883599" cy="3883599"/>
          </a:xfrm>
          <a:prstGeom prst="rect">
            <a:avLst/>
          </a:prstGeom>
          <a:noFill/>
          <a:ln>
            <a:noFill/>
          </a:ln>
        </p:spPr>
      </p:pic>
      <p:sp>
        <p:nvSpPr>
          <p:cNvPr id="300" name="Shape 300"/>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Final Iteration</a:t>
            </a:r>
            <a:endParaRPr sz="3600" b="1" i="0" u="none" strike="noStrike" cap="none">
              <a:solidFill>
                <a:schemeClr val="accent1"/>
              </a:solidFill>
              <a:latin typeface="PT Sans Narrow"/>
              <a:ea typeface="PT Sans Narrow"/>
              <a:cs typeface="PT Sans Narrow"/>
              <a:sym typeface="PT Sans Narrow"/>
            </a:endParaRPr>
          </a:p>
        </p:txBody>
      </p:sp>
      <p:sp>
        <p:nvSpPr>
          <p:cNvPr id="301" name="Shape 301"/>
          <p:cNvSpPr/>
          <p:nvPr/>
        </p:nvSpPr>
        <p:spPr>
          <a:xfrm>
            <a:off x="2506064" y="1412521"/>
            <a:ext cx="1044925" cy="2201475"/>
          </a:xfrm>
          <a:custGeom>
            <a:avLst/>
            <a:gdLst/>
            <a:ahLst/>
            <a:cxnLst/>
            <a:rect l="0" t="0" r="0" b="0"/>
            <a:pathLst>
              <a:path w="41797" h="88059" extrusionOk="0">
                <a:moveTo>
                  <a:pt x="21913" y="0"/>
                </a:moveTo>
                <a:lnTo>
                  <a:pt x="3246" y="18667"/>
                </a:lnTo>
                <a:lnTo>
                  <a:pt x="0" y="52348"/>
                </a:lnTo>
                <a:lnTo>
                  <a:pt x="15420" y="88059"/>
                </a:lnTo>
                <a:lnTo>
                  <a:pt x="39768" y="62899"/>
                </a:lnTo>
                <a:lnTo>
                  <a:pt x="41797" y="25160"/>
                </a:lnTo>
                <a:close/>
              </a:path>
            </a:pathLst>
          </a:custGeom>
          <a:no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Shape 302"/>
          <p:cNvSpPr/>
          <p:nvPr/>
        </p:nvSpPr>
        <p:spPr>
          <a:xfrm>
            <a:off x="3023217" y="3033387"/>
            <a:ext cx="1538757" cy="1318881"/>
          </a:xfrm>
          <a:custGeom>
            <a:avLst/>
            <a:gdLst/>
            <a:ahLst/>
            <a:cxnLst/>
            <a:rect l="0" t="0" r="0" b="0"/>
            <a:pathLst>
              <a:path w="67362" h="49101" extrusionOk="0">
                <a:moveTo>
                  <a:pt x="0" y="27188"/>
                </a:moveTo>
                <a:lnTo>
                  <a:pt x="25971" y="0"/>
                </a:lnTo>
                <a:lnTo>
                  <a:pt x="67362" y="18261"/>
                </a:lnTo>
                <a:lnTo>
                  <a:pt x="46667" y="49101"/>
                </a:lnTo>
                <a:close/>
              </a:path>
            </a:pathLst>
          </a:custGeom>
          <a:noFill/>
          <a:ln w="76200" cap="flat" cmpd="sng">
            <a:solidFill>
              <a:srgbClr val="000000"/>
            </a:solidFill>
            <a:prstDash val="dash"/>
            <a:round/>
            <a:headEnd type="none" w="sm" len="sm"/>
            <a:tailEnd type="none" w="sm" len="sm"/>
          </a:ln>
        </p:spPr>
      </p:sp>
      <p:sp>
        <p:nvSpPr>
          <p:cNvPr id="303" name="Shape 303"/>
          <p:cNvSpPr/>
          <p:nvPr/>
        </p:nvSpPr>
        <p:spPr>
          <a:xfrm>
            <a:off x="3616575" y="2039125"/>
            <a:ext cx="1364591" cy="1318900"/>
          </a:xfrm>
          <a:custGeom>
            <a:avLst/>
            <a:gdLst/>
            <a:ahLst/>
            <a:cxnLst/>
            <a:rect l="0" t="0" r="0" b="0"/>
            <a:pathLst>
              <a:path w="54377" h="53160" extrusionOk="0">
                <a:moveTo>
                  <a:pt x="1623" y="812"/>
                </a:moveTo>
                <a:lnTo>
                  <a:pt x="0" y="32464"/>
                </a:lnTo>
                <a:lnTo>
                  <a:pt x="39362" y="53160"/>
                </a:lnTo>
                <a:lnTo>
                  <a:pt x="54377" y="37334"/>
                </a:lnTo>
                <a:lnTo>
                  <a:pt x="49913" y="0"/>
                </a:lnTo>
                <a:close/>
              </a:path>
            </a:pathLst>
          </a:custGeom>
          <a:noFill/>
          <a:ln w="76200" cap="flat" cmpd="sng">
            <a:solidFill>
              <a:srgbClr val="000000"/>
            </a:solidFill>
            <a:prstDash val="dash"/>
            <a:round/>
            <a:headEnd type="none" w="sm" len="sm"/>
            <a:tailEnd type="none" w="sm" len="sm"/>
          </a:ln>
        </p:spPr>
      </p:sp>
      <p:sp>
        <p:nvSpPr>
          <p:cNvPr id="304" name="Shape 304"/>
          <p:cNvSpPr/>
          <p:nvPr/>
        </p:nvSpPr>
        <p:spPr>
          <a:xfrm>
            <a:off x="3134800" y="852175"/>
            <a:ext cx="2333350" cy="1105800"/>
          </a:xfrm>
          <a:custGeom>
            <a:avLst/>
            <a:gdLst/>
            <a:ahLst/>
            <a:cxnLst/>
            <a:rect l="0" t="0" r="0" b="0"/>
            <a:pathLst>
              <a:path w="93334" h="44232" extrusionOk="0">
                <a:moveTo>
                  <a:pt x="0" y="17449"/>
                </a:moveTo>
                <a:lnTo>
                  <a:pt x="20290" y="44232"/>
                </a:lnTo>
                <a:lnTo>
                  <a:pt x="71015" y="43421"/>
                </a:lnTo>
                <a:lnTo>
                  <a:pt x="93334" y="24754"/>
                </a:lnTo>
                <a:lnTo>
                  <a:pt x="62493" y="1217"/>
                </a:lnTo>
                <a:lnTo>
                  <a:pt x="30841" y="0"/>
                </a:lnTo>
                <a:close/>
              </a:path>
            </a:pathLst>
          </a:custGeom>
          <a:noFill/>
          <a:ln w="76200" cap="flat" cmpd="sng">
            <a:solidFill>
              <a:srgbClr val="000000"/>
            </a:solidFill>
            <a:prstDash val="dash"/>
            <a:round/>
            <a:headEnd type="none" w="sm" len="sm"/>
            <a:tailEnd type="none" w="sm" len="sm"/>
          </a:ln>
        </p:spPr>
      </p:sp>
      <p:sp>
        <p:nvSpPr>
          <p:cNvPr id="305" name="Shape 305"/>
          <p:cNvSpPr/>
          <p:nvPr/>
        </p:nvSpPr>
        <p:spPr>
          <a:xfrm>
            <a:off x="4981175" y="1491300"/>
            <a:ext cx="1014500" cy="2039150"/>
          </a:xfrm>
          <a:custGeom>
            <a:avLst/>
            <a:gdLst/>
            <a:ahLst/>
            <a:cxnLst/>
            <a:rect l="0" t="0" r="0" b="0"/>
            <a:pathLst>
              <a:path w="40580" h="81566" extrusionOk="0">
                <a:moveTo>
                  <a:pt x="0" y="21914"/>
                </a:moveTo>
                <a:lnTo>
                  <a:pt x="4058" y="64522"/>
                </a:lnTo>
                <a:lnTo>
                  <a:pt x="23942" y="81566"/>
                </a:lnTo>
                <a:lnTo>
                  <a:pt x="40580" y="58030"/>
                </a:lnTo>
                <a:lnTo>
                  <a:pt x="38551" y="25566"/>
                </a:lnTo>
                <a:lnTo>
                  <a:pt x="23537" y="0"/>
                </a:lnTo>
                <a:close/>
              </a:path>
            </a:pathLst>
          </a:custGeom>
          <a:noFill/>
          <a:ln w="76200" cap="flat" cmpd="sng">
            <a:solidFill>
              <a:srgbClr val="000000"/>
            </a:solidFill>
            <a:prstDash val="dash"/>
            <a:round/>
            <a:headEnd type="none" w="sm" len="sm"/>
            <a:tailEnd type="none" w="sm" len="sm"/>
          </a:ln>
        </p:spPr>
      </p:sp>
      <p:sp>
        <p:nvSpPr>
          <p:cNvPr id="306" name="Shape 306"/>
          <p:cNvSpPr/>
          <p:nvPr/>
        </p:nvSpPr>
        <p:spPr>
          <a:xfrm>
            <a:off x="4240590" y="3205815"/>
            <a:ext cx="1329000" cy="1085500"/>
          </a:xfrm>
          <a:custGeom>
            <a:avLst/>
            <a:gdLst/>
            <a:ahLst/>
            <a:cxnLst/>
            <a:rect l="0" t="0" r="0" b="0"/>
            <a:pathLst>
              <a:path w="53160" h="43420" extrusionOk="0">
                <a:moveTo>
                  <a:pt x="16232" y="13797"/>
                </a:moveTo>
                <a:lnTo>
                  <a:pt x="0" y="43420"/>
                </a:lnTo>
                <a:lnTo>
                  <a:pt x="41798" y="32058"/>
                </a:lnTo>
                <a:lnTo>
                  <a:pt x="53160" y="18261"/>
                </a:lnTo>
                <a:lnTo>
                  <a:pt x="31247" y="0"/>
                </a:lnTo>
                <a:close/>
              </a:path>
            </a:pathLst>
          </a:custGeom>
          <a:noFill/>
          <a:ln w="76200" cap="flat" cmpd="sng">
            <a:solidFill>
              <a:srgbClr val="000000"/>
            </a:solidFill>
            <a:prstDash val="dash"/>
            <a:round/>
            <a:headEnd type="none" w="sm" len="sm"/>
            <a:tailEnd type="none" w="sm" len="sm"/>
          </a:ln>
        </p:spPr>
      </p:sp>
      <p:sp>
        <p:nvSpPr>
          <p:cNvPr id="307" name="Shape 307"/>
          <p:cNvSpPr txBox="1"/>
          <p:nvPr/>
        </p:nvSpPr>
        <p:spPr>
          <a:xfrm>
            <a:off x="6208503" y="1885096"/>
            <a:ext cx="2719200" cy="172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Open Sans"/>
                <a:ea typeface="Open Sans"/>
                <a:cs typeface="Open Sans"/>
                <a:sym typeface="Open Sans"/>
              </a:rPr>
              <a:t>Eventually, centroids </a:t>
            </a:r>
            <a:r>
              <a:rPr lang="en" sz="1800">
                <a:latin typeface="Open Sans"/>
                <a:ea typeface="Open Sans"/>
                <a:cs typeface="Open Sans"/>
                <a:sym typeface="Open Sans"/>
              </a:rPr>
              <a:t>&amp;</a:t>
            </a:r>
            <a:r>
              <a:rPr lang="en" sz="1800" b="0" i="0" u="none" strike="noStrike" cap="none">
                <a:solidFill>
                  <a:srgbClr val="000000"/>
                </a:solidFill>
                <a:latin typeface="Open Sans"/>
                <a:ea typeface="Open Sans"/>
                <a:cs typeface="Open Sans"/>
                <a:sym typeface="Open Sans"/>
              </a:rPr>
              <a:t> clusters </a:t>
            </a:r>
            <a:r>
              <a:rPr lang="en" sz="1800">
                <a:latin typeface="Open Sans"/>
                <a:ea typeface="Open Sans"/>
                <a:cs typeface="Open Sans"/>
                <a:sym typeface="Open Sans"/>
              </a:rPr>
              <a:t>converges and </a:t>
            </a:r>
            <a:r>
              <a:rPr lang="en" sz="1800" b="0" i="0" u="none" strike="noStrike" cap="none">
                <a:solidFill>
                  <a:srgbClr val="000000"/>
                </a:solidFill>
                <a:latin typeface="Open Sans"/>
                <a:ea typeface="Open Sans"/>
                <a:cs typeface="Open Sans"/>
                <a:sym typeface="Open Sans"/>
              </a:rPr>
              <a:t>stop changing</a:t>
            </a:r>
            <a:endParaRPr sz="1800"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800" b="0" i="0" u="none" strike="noStrike" cap="none" dirty="0">
                <a:solidFill>
                  <a:srgbClr val="000000"/>
                </a:solidFill>
                <a:latin typeface="Open Sans"/>
                <a:ea typeface="Open Sans"/>
                <a:cs typeface="Open Sans"/>
                <a:sym typeface="Open Sans"/>
              </a:rPr>
              <a:t>→ Final cluster</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Sequential Methods</a:t>
            </a:r>
            <a:endParaRPr sz="3600" b="1" i="0" u="none" strike="noStrike" cap="none" dirty="0">
              <a:solidFill>
                <a:schemeClr val="accent1"/>
              </a:solidFill>
              <a:latin typeface="PT Sans Narrow"/>
              <a:ea typeface="PT Sans Narrow"/>
              <a:cs typeface="PT Sans Narrow"/>
              <a:sym typeface="PT Sans Narrow"/>
            </a:endParaRPr>
          </a:p>
        </p:txBody>
      </p:sp>
      <p:sp>
        <p:nvSpPr>
          <p:cNvPr id="466" name="Shape 466"/>
          <p:cNvSpPr txBox="1">
            <a:spLocks noGrp="1"/>
          </p:cNvSpPr>
          <p:nvPr>
            <p:ph type="body" idx="1"/>
          </p:nvPr>
        </p:nvSpPr>
        <p:spPr>
          <a:xfrm>
            <a:off x="311700" y="1111342"/>
            <a:ext cx="8520600" cy="3867566"/>
          </a:xfrm>
          <a:prstGeom prst="rect">
            <a:avLst/>
          </a:prstGeom>
          <a:noFill/>
          <a:ln>
            <a:noFill/>
          </a:ln>
        </p:spPr>
        <p:txBody>
          <a:bodyPr spcFirstLastPara="1" wrap="square" lIns="91425" tIns="91425" rIns="91425" bIns="91425" anchor="t" anchorCtr="0">
            <a:noAutofit/>
          </a:bodyPr>
          <a:lstStyle/>
          <a:p>
            <a:pPr marL="285750" indent="-285750">
              <a:lnSpc>
                <a:spcPct val="100000"/>
              </a:lnSpc>
              <a:spcBef>
                <a:spcPts val="1600"/>
              </a:spcBef>
            </a:pPr>
            <a:r>
              <a:rPr lang="en" dirty="0"/>
              <a:t>Sequential method relies on a base clustering algorithm, like subsampling, which is iteratively re-applied after each removal of a cluster. </a:t>
            </a:r>
          </a:p>
          <a:p>
            <a:pPr marL="285750" indent="-285750">
              <a:lnSpc>
                <a:spcPct val="100000"/>
              </a:lnSpc>
              <a:spcBef>
                <a:spcPts val="1600"/>
              </a:spcBef>
            </a:pPr>
            <a:r>
              <a:rPr lang="en" dirty="0"/>
              <a:t>For each clustering iteration, the sequential algorithm requires a method for specifying which is the “best” cluster so that it can be removed and then m</a:t>
            </a:r>
            <a:r>
              <a:rPr lang="en-US" dirty="0" err="1"/>
              <a:t>ov</a:t>
            </a:r>
            <a:r>
              <a:rPr lang="en" dirty="0"/>
              <a:t>e on to the next iteration. </a:t>
            </a:r>
            <a:endParaRPr dirty="0"/>
          </a:p>
          <a:p>
            <a:pPr marL="285750" indent="-285750">
              <a:lnSpc>
                <a:spcPct val="100000"/>
              </a:lnSpc>
              <a:spcBef>
                <a:spcPts val="1600"/>
              </a:spcBef>
              <a:spcAft>
                <a:spcPts val="1600"/>
              </a:spcAft>
            </a:pPr>
            <a:r>
              <a:rPr lang="en" dirty="0"/>
              <a:t>Cluster which varies the least in its membership as the parameter K for the number of clusters is increased, as measured by the maximal percentage overlap of clusters from </a:t>
            </a:r>
            <a:r>
              <a:rPr lang="en" dirty="0" err="1"/>
              <a:t>clusterings</a:t>
            </a:r>
            <a:r>
              <a:rPr lang="en" dirty="0"/>
              <a:t> from K and K + 1</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dirty="0"/>
              <a:t>Sequential K-means : </a:t>
            </a:r>
            <a:r>
              <a:rPr lang="en" sz="3600" b="1" i="0" u="none" strike="noStrike" cap="none" dirty="0">
                <a:solidFill>
                  <a:schemeClr val="accent1"/>
                </a:solidFill>
                <a:latin typeface="PT Sans Narrow"/>
                <a:ea typeface="PT Sans Narrow"/>
                <a:cs typeface="PT Sans Narrow"/>
                <a:sym typeface="PT Sans Narrow"/>
              </a:rPr>
              <a:t>Iteration 1</a:t>
            </a:r>
            <a:endParaRPr sz="3600" b="1" i="0" u="none" strike="noStrike" cap="none" dirty="0">
              <a:solidFill>
                <a:schemeClr val="accent1"/>
              </a:solidFill>
              <a:latin typeface="PT Sans Narrow"/>
              <a:ea typeface="PT Sans Narrow"/>
              <a:cs typeface="PT Sans Narrow"/>
              <a:sym typeface="PT Sans Narrow"/>
            </a:endParaRPr>
          </a:p>
        </p:txBody>
      </p:sp>
      <p:grpSp>
        <p:nvGrpSpPr>
          <p:cNvPr id="388" name="Shape 388"/>
          <p:cNvGrpSpPr/>
          <p:nvPr/>
        </p:nvGrpSpPr>
        <p:grpSpPr>
          <a:xfrm>
            <a:off x="2432665" y="658597"/>
            <a:ext cx="3883599" cy="4259175"/>
            <a:chOff x="2432665" y="658597"/>
            <a:chExt cx="3883599" cy="4259175"/>
          </a:xfrm>
        </p:grpSpPr>
        <p:grpSp>
          <p:nvGrpSpPr>
            <p:cNvPr id="389" name="Shape 389"/>
            <p:cNvGrpSpPr/>
            <p:nvPr/>
          </p:nvGrpSpPr>
          <p:grpSpPr>
            <a:xfrm>
              <a:off x="2432665" y="658597"/>
              <a:ext cx="3883599" cy="4259175"/>
              <a:chOff x="2432665" y="658597"/>
              <a:chExt cx="3883599" cy="4259175"/>
            </a:xfrm>
          </p:grpSpPr>
          <p:grpSp>
            <p:nvGrpSpPr>
              <p:cNvPr id="390" name="Shape 390"/>
              <p:cNvGrpSpPr/>
              <p:nvPr/>
            </p:nvGrpSpPr>
            <p:grpSpPr>
              <a:xfrm>
                <a:off x="2432665" y="658597"/>
                <a:ext cx="3883599" cy="3883599"/>
                <a:chOff x="4751659" y="0"/>
                <a:chExt cx="3883599" cy="3883599"/>
              </a:xfrm>
            </p:grpSpPr>
            <p:pic>
              <p:nvPicPr>
                <p:cNvPr id="391" name="Shape 391"/>
                <p:cNvPicPr preferRelativeResize="0"/>
                <p:nvPr/>
              </p:nvPicPr>
              <p:blipFill rotWithShape="1">
                <a:blip r:embed="rId3">
                  <a:alphaModFix/>
                </a:blip>
                <a:srcRect l="-1860" r="1859"/>
                <a:stretch/>
              </p:blipFill>
              <p:spPr>
                <a:xfrm>
                  <a:off x="4751659" y="0"/>
                  <a:ext cx="3883599" cy="3883599"/>
                </a:xfrm>
                <a:prstGeom prst="rect">
                  <a:avLst/>
                </a:prstGeom>
                <a:noFill/>
                <a:ln>
                  <a:noFill/>
                </a:ln>
              </p:spPr>
            </p:pic>
            <p:sp>
              <p:nvSpPr>
                <p:cNvPr id="392" name="Shape 392"/>
                <p:cNvSpPr/>
                <p:nvPr/>
              </p:nvSpPr>
              <p:spPr>
                <a:xfrm>
                  <a:off x="5003405" y="858763"/>
                  <a:ext cx="1044925" cy="2201475"/>
                </a:xfrm>
                <a:custGeom>
                  <a:avLst/>
                  <a:gdLst/>
                  <a:ahLst/>
                  <a:cxnLst/>
                  <a:rect l="0" t="0" r="0" b="0"/>
                  <a:pathLst>
                    <a:path w="41797" h="88059" extrusionOk="0">
                      <a:moveTo>
                        <a:pt x="21913" y="0"/>
                      </a:moveTo>
                      <a:lnTo>
                        <a:pt x="3246" y="18667"/>
                      </a:lnTo>
                      <a:lnTo>
                        <a:pt x="0" y="52348"/>
                      </a:lnTo>
                      <a:lnTo>
                        <a:pt x="15420" y="88059"/>
                      </a:lnTo>
                      <a:lnTo>
                        <a:pt x="39768" y="62899"/>
                      </a:lnTo>
                      <a:lnTo>
                        <a:pt x="41797" y="25160"/>
                      </a:lnTo>
                      <a:close/>
                    </a:path>
                  </a:pathLst>
                </a:custGeom>
                <a:solidFill>
                  <a:srgbClr val="0070C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Shape 393"/>
              <p:cNvSpPr/>
              <p:nvPr/>
            </p:nvSpPr>
            <p:spPr>
              <a:xfrm rot="-687039">
                <a:off x="3290088" y="907677"/>
                <a:ext cx="2529172" cy="1187042"/>
              </a:xfrm>
              <a:custGeom>
                <a:avLst/>
                <a:gdLst/>
                <a:ahLst/>
                <a:cxnLst/>
                <a:rect l="0" t="0" r="0" b="0"/>
                <a:pathLst>
                  <a:path w="90633" h="45664" extrusionOk="0">
                    <a:moveTo>
                      <a:pt x="0" y="7713"/>
                    </a:moveTo>
                    <a:lnTo>
                      <a:pt x="19346" y="45664"/>
                    </a:lnTo>
                    <a:lnTo>
                      <a:pt x="90633" y="35917"/>
                    </a:lnTo>
                    <a:cubicBezTo>
                      <a:pt x="84991" y="30623"/>
                      <a:pt x="80551" y="20779"/>
                      <a:pt x="74909" y="15485"/>
                    </a:cubicBezTo>
                    <a:lnTo>
                      <a:pt x="51536" y="3"/>
                    </a:lnTo>
                    <a:cubicBezTo>
                      <a:pt x="43061" y="1257"/>
                      <a:pt x="32804" y="-837"/>
                      <a:pt x="24329" y="417"/>
                    </a:cubicBezTo>
                    <a:lnTo>
                      <a:pt x="0" y="7713"/>
                    </a:lnTo>
                    <a:close/>
                  </a:path>
                </a:pathLst>
              </a:custGeom>
              <a:solidFill>
                <a:schemeClr val="accent1">
                  <a:alpha val="40000"/>
                </a:scheme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4" name="Shape 394"/>
              <p:cNvSpPr/>
              <p:nvPr/>
            </p:nvSpPr>
            <p:spPr>
              <a:xfrm>
                <a:off x="3767760" y="1963560"/>
                <a:ext cx="1211900" cy="1279262"/>
              </a:xfrm>
              <a:custGeom>
                <a:avLst/>
                <a:gdLst/>
                <a:ahLst/>
                <a:cxnLst/>
                <a:rect l="0" t="0" r="0" b="0"/>
                <a:pathLst>
                  <a:path w="55656" h="52363" extrusionOk="0">
                    <a:moveTo>
                      <a:pt x="1156" y="37287"/>
                    </a:moveTo>
                    <a:lnTo>
                      <a:pt x="0" y="49009"/>
                    </a:lnTo>
                    <a:lnTo>
                      <a:pt x="54474" y="52363"/>
                    </a:lnTo>
                    <a:lnTo>
                      <a:pt x="55656" y="0"/>
                    </a:lnTo>
                    <a:lnTo>
                      <a:pt x="2924" y="16099"/>
                    </a:lnTo>
                    <a:lnTo>
                      <a:pt x="1156" y="37287"/>
                    </a:lnTo>
                    <a:close/>
                  </a:path>
                </a:pathLst>
              </a:custGeom>
              <a:solidFill>
                <a:srgbClr val="FFFF00">
                  <a:alpha val="40000"/>
                </a:srgbClr>
              </a:solidFill>
              <a:ln w="76200" cap="flat" cmpd="sng">
                <a:solidFill>
                  <a:srgbClr val="342E22"/>
                </a:solidFill>
                <a:prstDash val="dash"/>
                <a:round/>
                <a:headEnd type="none" w="sm" len="sm"/>
                <a:tailEnd type="none" w="sm" len="sm"/>
              </a:ln>
            </p:spPr>
          </p:sp>
          <p:sp>
            <p:nvSpPr>
              <p:cNvPr id="395" name="Shape 395"/>
              <p:cNvSpPr/>
              <p:nvPr/>
            </p:nvSpPr>
            <p:spPr>
              <a:xfrm>
                <a:off x="5027969" y="1666358"/>
                <a:ext cx="1168369" cy="1539148"/>
              </a:xfrm>
              <a:custGeom>
                <a:avLst/>
                <a:gdLst/>
                <a:ahLst/>
                <a:cxnLst/>
                <a:rect l="0" t="0" r="0" b="0"/>
                <a:pathLst>
                  <a:path w="59553" h="39160" extrusionOk="0">
                    <a:moveTo>
                      <a:pt x="2699" y="7708"/>
                    </a:moveTo>
                    <a:lnTo>
                      <a:pt x="0" y="39160"/>
                    </a:lnTo>
                    <a:lnTo>
                      <a:pt x="57365" y="38957"/>
                    </a:lnTo>
                    <a:cubicBezTo>
                      <a:pt x="54681" y="33585"/>
                      <a:pt x="61607" y="21257"/>
                      <a:pt x="58923" y="15885"/>
                    </a:cubicBezTo>
                    <a:lnTo>
                      <a:pt x="45341" y="0"/>
                    </a:lnTo>
                    <a:cubicBezTo>
                      <a:pt x="30326" y="4328"/>
                      <a:pt x="17714" y="3380"/>
                      <a:pt x="2699" y="7708"/>
                    </a:cubicBezTo>
                    <a:close/>
                  </a:path>
                </a:pathLst>
              </a:custGeom>
              <a:solidFill>
                <a:srgbClr val="FF0000">
                  <a:alpha val="40000"/>
                </a:srgb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Shape 396"/>
              <p:cNvSpPr/>
              <p:nvPr/>
            </p:nvSpPr>
            <p:spPr>
              <a:xfrm>
                <a:off x="3112694" y="3254947"/>
                <a:ext cx="1401393" cy="1096311"/>
              </a:xfrm>
              <a:custGeom>
                <a:avLst/>
                <a:gdLst/>
                <a:ahLst/>
                <a:cxnLst/>
                <a:rect l="0" t="0" r="0" b="0"/>
                <a:pathLst>
                  <a:path w="53988" h="42178" extrusionOk="0">
                    <a:moveTo>
                      <a:pt x="0" y="22215"/>
                    </a:moveTo>
                    <a:lnTo>
                      <a:pt x="22787" y="0"/>
                    </a:lnTo>
                    <a:lnTo>
                      <a:pt x="53988" y="4989"/>
                    </a:lnTo>
                    <a:lnTo>
                      <a:pt x="45227" y="42178"/>
                    </a:lnTo>
                    <a:lnTo>
                      <a:pt x="25177" y="41339"/>
                    </a:lnTo>
                    <a:lnTo>
                      <a:pt x="0" y="22215"/>
                    </a:lnTo>
                    <a:close/>
                  </a:path>
                </a:pathLst>
              </a:custGeom>
              <a:solidFill>
                <a:srgbClr val="7030A0">
                  <a:alpha val="40000"/>
                </a:srgbClr>
              </a:solidFill>
              <a:ln w="76200" cap="flat" cmpd="sng">
                <a:solidFill>
                  <a:srgbClr val="342E22"/>
                </a:solidFill>
                <a:prstDash val="dash"/>
                <a:round/>
                <a:headEnd type="none" w="sm" len="sm"/>
                <a:tailEnd type="none" w="sm" len="sm"/>
              </a:ln>
            </p:spPr>
          </p:sp>
          <p:sp>
            <p:nvSpPr>
              <p:cNvPr id="397" name="Shape 397"/>
              <p:cNvSpPr/>
              <p:nvPr/>
            </p:nvSpPr>
            <p:spPr>
              <a:xfrm rot="2140299">
                <a:off x="4455796" y="2814360"/>
                <a:ext cx="1235356" cy="1923688"/>
              </a:xfrm>
              <a:custGeom>
                <a:avLst/>
                <a:gdLst/>
                <a:ahLst/>
                <a:cxnLst/>
                <a:rect l="0" t="0" r="0" b="0"/>
                <a:pathLst>
                  <a:path w="56376" h="64822" extrusionOk="0">
                    <a:moveTo>
                      <a:pt x="149" y="32250"/>
                    </a:moveTo>
                    <a:lnTo>
                      <a:pt x="21198" y="64822"/>
                    </a:lnTo>
                    <a:lnTo>
                      <a:pt x="56376" y="30469"/>
                    </a:lnTo>
                    <a:lnTo>
                      <a:pt x="54826" y="11665"/>
                    </a:lnTo>
                    <a:lnTo>
                      <a:pt x="52325" y="46"/>
                    </a:lnTo>
                    <a:cubicBezTo>
                      <a:pt x="49568" y="-412"/>
                      <a:pt x="46103" y="2644"/>
                      <a:pt x="37533" y="8140"/>
                    </a:cubicBezTo>
                    <a:cubicBezTo>
                      <a:pt x="31085" y="11784"/>
                      <a:pt x="19770" y="18334"/>
                      <a:pt x="13539" y="22352"/>
                    </a:cubicBezTo>
                    <a:cubicBezTo>
                      <a:pt x="7308" y="26370"/>
                      <a:pt x="-1236" y="24969"/>
                      <a:pt x="149" y="32250"/>
                    </a:cubicBezTo>
                    <a:close/>
                  </a:path>
                </a:pathLst>
              </a:custGeom>
              <a:solidFill>
                <a:srgbClr val="00B050">
                  <a:alpha val="40000"/>
                </a:srgb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98" name="Shape 398"/>
            <p:cNvGrpSpPr/>
            <p:nvPr/>
          </p:nvGrpSpPr>
          <p:grpSpPr>
            <a:xfrm>
              <a:off x="3088015" y="1410860"/>
              <a:ext cx="2625538" cy="2498315"/>
              <a:chOff x="3128794" y="1378690"/>
              <a:chExt cx="2625538" cy="2498315"/>
            </a:xfrm>
          </p:grpSpPr>
          <p:sp>
            <p:nvSpPr>
              <p:cNvPr id="399" name="Shape 399"/>
              <p:cNvSpPr/>
              <p:nvPr/>
            </p:nvSpPr>
            <p:spPr>
              <a:xfrm>
                <a:off x="3128794" y="2490653"/>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p:nvPr/>
            </p:nvSpPr>
            <p:spPr>
              <a:xfrm>
                <a:off x="4277594" y="251930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5551532" y="2362614"/>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Shape 402"/>
              <p:cNvSpPr/>
              <p:nvPr/>
            </p:nvSpPr>
            <p:spPr>
              <a:xfrm>
                <a:off x="4367742" y="1378690"/>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Shape 403"/>
              <p:cNvSpPr/>
              <p:nvPr/>
            </p:nvSpPr>
            <p:spPr>
              <a:xfrm>
                <a:off x="3808968" y="35575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5020439" y="36640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5" name="Shape 405"/>
          <p:cNvSpPr txBox="1"/>
          <p:nvPr/>
        </p:nvSpPr>
        <p:spPr>
          <a:xfrm>
            <a:off x="6355080" y="2522823"/>
            <a:ext cx="2577000" cy="3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Open Sans"/>
                <a:ea typeface="Open Sans"/>
                <a:cs typeface="Open Sans"/>
                <a:sym typeface="Open Sans"/>
              </a:rPr>
              <a:t>Run k-means with k=6</a:t>
            </a:r>
            <a:endParaRPr sz="18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1</a:t>
            </a:r>
            <a:endParaRPr sz="3600" b="1" i="0" u="none" strike="noStrike" cap="none" dirty="0">
              <a:solidFill>
                <a:schemeClr val="accent1"/>
              </a:solidFill>
              <a:latin typeface="PT Sans Narrow"/>
              <a:ea typeface="PT Sans Narrow"/>
              <a:cs typeface="PT Sans Narrow"/>
              <a:sym typeface="PT Sans Narrow"/>
            </a:endParaRPr>
          </a:p>
        </p:txBody>
      </p:sp>
      <p:grpSp>
        <p:nvGrpSpPr>
          <p:cNvPr id="411" name="Shape 411"/>
          <p:cNvGrpSpPr/>
          <p:nvPr/>
        </p:nvGrpSpPr>
        <p:grpSpPr>
          <a:xfrm>
            <a:off x="2432665" y="658597"/>
            <a:ext cx="3883599" cy="3883599"/>
            <a:chOff x="2432665" y="658597"/>
            <a:chExt cx="3883599" cy="3883599"/>
          </a:xfrm>
        </p:grpSpPr>
        <p:grpSp>
          <p:nvGrpSpPr>
            <p:cNvPr id="412" name="Shape 412"/>
            <p:cNvGrpSpPr/>
            <p:nvPr/>
          </p:nvGrpSpPr>
          <p:grpSpPr>
            <a:xfrm>
              <a:off x="2432665" y="658597"/>
              <a:ext cx="3883599" cy="3883599"/>
              <a:chOff x="4751659" y="0"/>
              <a:chExt cx="3883599" cy="3883599"/>
            </a:xfrm>
          </p:grpSpPr>
          <p:pic>
            <p:nvPicPr>
              <p:cNvPr id="413" name="Shape 413"/>
              <p:cNvPicPr preferRelativeResize="0"/>
              <p:nvPr/>
            </p:nvPicPr>
            <p:blipFill rotWithShape="1">
              <a:blip r:embed="rId3">
                <a:alphaModFix/>
              </a:blip>
              <a:srcRect l="-1860" r="1859"/>
              <a:stretch/>
            </p:blipFill>
            <p:spPr>
              <a:xfrm>
                <a:off x="4751659" y="0"/>
                <a:ext cx="3883599" cy="3883599"/>
              </a:xfrm>
              <a:prstGeom prst="rect">
                <a:avLst/>
              </a:prstGeom>
              <a:noFill/>
              <a:ln>
                <a:noFill/>
              </a:ln>
            </p:spPr>
          </p:pic>
          <p:sp>
            <p:nvSpPr>
              <p:cNvPr id="414" name="Shape 414"/>
              <p:cNvSpPr/>
              <p:nvPr/>
            </p:nvSpPr>
            <p:spPr>
              <a:xfrm>
                <a:off x="5003405" y="858763"/>
                <a:ext cx="1044925" cy="2201475"/>
              </a:xfrm>
              <a:custGeom>
                <a:avLst/>
                <a:gdLst/>
                <a:ahLst/>
                <a:cxnLst/>
                <a:rect l="0" t="0" r="0" b="0"/>
                <a:pathLst>
                  <a:path w="41797" h="88059" extrusionOk="0">
                    <a:moveTo>
                      <a:pt x="21913" y="0"/>
                    </a:moveTo>
                    <a:lnTo>
                      <a:pt x="3246" y="18667"/>
                    </a:lnTo>
                    <a:lnTo>
                      <a:pt x="0" y="52348"/>
                    </a:lnTo>
                    <a:lnTo>
                      <a:pt x="15420" y="88059"/>
                    </a:lnTo>
                    <a:lnTo>
                      <a:pt x="39768" y="62899"/>
                    </a:lnTo>
                    <a:lnTo>
                      <a:pt x="41797" y="25160"/>
                    </a:lnTo>
                    <a:close/>
                  </a:path>
                </a:pathLst>
              </a:custGeom>
              <a:solidFill>
                <a:srgbClr val="0070C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 name="Shape 415"/>
            <p:cNvSpPr/>
            <p:nvPr/>
          </p:nvSpPr>
          <p:spPr>
            <a:xfrm>
              <a:off x="3286125" y="940600"/>
              <a:ext cx="1690700" cy="1262050"/>
            </a:xfrm>
            <a:custGeom>
              <a:avLst/>
              <a:gdLst/>
              <a:ahLst/>
              <a:cxnLst/>
              <a:rect l="0" t="0" r="0" b="0"/>
              <a:pathLst>
                <a:path w="67628" h="50482" extrusionOk="0">
                  <a:moveTo>
                    <a:pt x="0" y="19050"/>
                  </a:moveTo>
                  <a:lnTo>
                    <a:pt x="23813" y="50482"/>
                  </a:lnTo>
                  <a:lnTo>
                    <a:pt x="67628" y="44767"/>
                  </a:lnTo>
                  <a:lnTo>
                    <a:pt x="49530" y="0"/>
                  </a:lnTo>
                  <a:lnTo>
                    <a:pt x="25241" y="1905"/>
                  </a:lnTo>
                  <a:close/>
                </a:path>
              </a:pathLst>
            </a:custGeom>
            <a:solidFill>
              <a:schemeClr val="accent1">
                <a:alpha val="40000"/>
              </a:schemeClr>
            </a:solidFill>
            <a:ln w="76200" cap="flat" cmpd="sng">
              <a:solidFill>
                <a:srgbClr val="000000"/>
              </a:solidFill>
              <a:prstDash val="dash"/>
              <a:round/>
              <a:headEnd type="none" w="sm" len="sm"/>
              <a:tailEnd type="none" w="sm" len="sm"/>
            </a:ln>
          </p:spPr>
        </p:sp>
        <p:sp>
          <p:nvSpPr>
            <p:cNvPr id="416" name="Shape 416"/>
            <p:cNvSpPr/>
            <p:nvPr/>
          </p:nvSpPr>
          <p:spPr>
            <a:xfrm>
              <a:off x="4647925" y="940600"/>
              <a:ext cx="1488275" cy="1964525"/>
            </a:xfrm>
            <a:custGeom>
              <a:avLst/>
              <a:gdLst/>
              <a:ahLst/>
              <a:cxnLst/>
              <a:rect l="0" t="0" r="0" b="0"/>
              <a:pathLst>
                <a:path w="59531" h="78581" extrusionOk="0">
                  <a:moveTo>
                    <a:pt x="0" y="0"/>
                  </a:moveTo>
                  <a:lnTo>
                    <a:pt x="17145" y="41910"/>
                  </a:lnTo>
                  <a:lnTo>
                    <a:pt x="59531" y="78581"/>
                  </a:lnTo>
                  <a:lnTo>
                    <a:pt x="56198" y="35718"/>
                  </a:lnTo>
                  <a:lnTo>
                    <a:pt x="37148" y="12382"/>
                  </a:lnTo>
                  <a:close/>
                </a:path>
              </a:pathLst>
            </a:custGeom>
            <a:solidFill>
              <a:srgbClr val="AF50BF">
                <a:alpha val="40000"/>
              </a:srgbClr>
            </a:solidFill>
            <a:ln w="76200" cap="flat" cmpd="sng">
              <a:solidFill>
                <a:srgbClr val="000000"/>
              </a:solidFill>
              <a:prstDash val="dash"/>
              <a:round/>
              <a:headEnd type="none" w="sm" len="sm"/>
              <a:tailEnd type="none" w="sm" len="sm"/>
            </a:ln>
          </p:spPr>
        </p:sp>
        <p:sp>
          <p:nvSpPr>
            <p:cNvPr id="417" name="Shape 417"/>
            <p:cNvSpPr/>
            <p:nvPr/>
          </p:nvSpPr>
          <p:spPr>
            <a:xfrm>
              <a:off x="3810000" y="2155025"/>
              <a:ext cx="2297900" cy="1214450"/>
            </a:xfrm>
            <a:custGeom>
              <a:avLst/>
              <a:gdLst/>
              <a:ahLst/>
              <a:cxnLst/>
              <a:rect l="0" t="0" r="0" b="0"/>
              <a:pathLst>
                <a:path w="91916" h="48578" extrusionOk="0">
                  <a:moveTo>
                    <a:pt x="1905" y="6192"/>
                  </a:moveTo>
                  <a:lnTo>
                    <a:pt x="0" y="35243"/>
                  </a:lnTo>
                  <a:lnTo>
                    <a:pt x="88106" y="48578"/>
                  </a:lnTo>
                  <a:lnTo>
                    <a:pt x="91916" y="31909"/>
                  </a:lnTo>
                  <a:lnTo>
                    <a:pt x="52388" y="0"/>
                  </a:lnTo>
                  <a:close/>
                </a:path>
              </a:pathLst>
            </a:custGeom>
            <a:solidFill>
              <a:srgbClr val="00B050">
                <a:alpha val="40000"/>
              </a:srgbClr>
            </a:solidFill>
            <a:ln w="76200" cap="flat" cmpd="sng">
              <a:solidFill>
                <a:srgbClr val="000000"/>
              </a:solidFill>
              <a:prstDash val="dash"/>
              <a:round/>
              <a:headEnd type="none" w="sm" len="sm"/>
              <a:tailEnd type="none" w="sm" len="sm"/>
            </a:ln>
          </p:spPr>
        </p:sp>
        <p:sp>
          <p:nvSpPr>
            <p:cNvPr id="418" name="Shape 418"/>
            <p:cNvSpPr/>
            <p:nvPr/>
          </p:nvSpPr>
          <p:spPr>
            <a:xfrm>
              <a:off x="3107525" y="3131350"/>
              <a:ext cx="1547825" cy="1178725"/>
            </a:xfrm>
            <a:custGeom>
              <a:avLst/>
              <a:gdLst/>
              <a:ahLst/>
              <a:cxnLst/>
              <a:rect l="0" t="0" r="0" b="0"/>
              <a:pathLst>
                <a:path w="61913" h="47149" extrusionOk="0">
                  <a:moveTo>
                    <a:pt x="0" y="25717"/>
                  </a:moveTo>
                  <a:lnTo>
                    <a:pt x="25242" y="0"/>
                  </a:lnTo>
                  <a:lnTo>
                    <a:pt x="61913" y="7144"/>
                  </a:lnTo>
                  <a:lnTo>
                    <a:pt x="36195" y="47149"/>
                  </a:lnTo>
                  <a:lnTo>
                    <a:pt x="14288" y="40005"/>
                  </a:lnTo>
                  <a:close/>
                </a:path>
              </a:pathLst>
            </a:custGeom>
            <a:solidFill>
              <a:srgbClr val="FFFF00">
                <a:alpha val="40000"/>
              </a:srgbClr>
            </a:solidFill>
            <a:ln w="76200" cap="flat" cmpd="sng">
              <a:solidFill>
                <a:srgbClr val="000000"/>
              </a:solidFill>
              <a:prstDash val="dash"/>
              <a:round/>
              <a:headEnd type="none" w="sm" len="sm"/>
              <a:tailEnd type="none" w="sm" len="sm"/>
            </a:ln>
          </p:spPr>
        </p:sp>
        <p:sp>
          <p:nvSpPr>
            <p:cNvPr id="419" name="Shape 419"/>
            <p:cNvSpPr/>
            <p:nvPr/>
          </p:nvSpPr>
          <p:spPr>
            <a:xfrm>
              <a:off x="4131475" y="3369475"/>
              <a:ext cx="1893075" cy="1023925"/>
            </a:xfrm>
            <a:custGeom>
              <a:avLst/>
              <a:gdLst/>
              <a:ahLst/>
              <a:cxnLst/>
              <a:rect l="0" t="0" r="0" b="0"/>
              <a:pathLst>
                <a:path w="75723" h="40957" extrusionOk="0">
                  <a:moveTo>
                    <a:pt x="0" y="40957"/>
                  </a:moveTo>
                  <a:lnTo>
                    <a:pt x="24288" y="0"/>
                  </a:lnTo>
                  <a:lnTo>
                    <a:pt x="75723" y="5715"/>
                  </a:lnTo>
                  <a:lnTo>
                    <a:pt x="54292" y="29051"/>
                  </a:lnTo>
                  <a:lnTo>
                    <a:pt x="29051" y="40481"/>
                  </a:lnTo>
                  <a:close/>
                </a:path>
              </a:pathLst>
            </a:custGeom>
            <a:solidFill>
              <a:srgbClr val="FF0000">
                <a:alpha val="40000"/>
              </a:srgbClr>
            </a:solidFill>
            <a:ln w="76200" cap="flat" cmpd="sng">
              <a:solidFill>
                <a:srgbClr val="000000"/>
              </a:solidFill>
              <a:prstDash val="dash"/>
              <a:round/>
              <a:headEnd type="none" w="sm" len="sm"/>
              <a:tailEnd type="none" w="sm" len="sm"/>
            </a:ln>
          </p:spPr>
        </p:sp>
        <p:grpSp>
          <p:nvGrpSpPr>
            <p:cNvPr id="420" name="Shape 420"/>
            <p:cNvGrpSpPr/>
            <p:nvPr/>
          </p:nvGrpSpPr>
          <p:grpSpPr>
            <a:xfrm>
              <a:off x="3061695" y="1457515"/>
              <a:ext cx="2533167" cy="2498320"/>
              <a:chOff x="3128794" y="1418362"/>
              <a:chExt cx="2533167" cy="2498320"/>
            </a:xfrm>
          </p:grpSpPr>
          <p:sp>
            <p:nvSpPr>
              <p:cNvPr id="421" name="Shape 421"/>
              <p:cNvSpPr/>
              <p:nvPr/>
            </p:nvSpPr>
            <p:spPr>
              <a:xfrm>
                <a:off x="3128794" y="2490653"/>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p:nvPr/>
            </p:nvSpPr>
            <p:spPr>
              <a:xfrm>
                <a:off x="4919039" y="2596367"/>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Shape 423"/>
              <p:cNvSpPr/>
              <p:nvPr/>
            </p:nvSpPr>
            <p:spPr>
              <a:xfrm>
                <a:off x="5459161" y="1673798"/>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Shape 424"/>
              <p:cNvSpPr/>
              <p:nvPr/>
            </p:nvSpPr>
            <p:spPr>
              <a:xfrm>
                <a:off x="4093262" y="1418362"/>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Shape 425"/>
              <p:cNvSpPr/>
              <p:nvPr/>
            </p:nvSpPr>
            <p:spPr>
              <a:xfrm>
                <a:off x="3808968" y="3557505"/>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4924020" y="3703682"/>
                <a:ext cx="202800" cy="213000"/>
              </a:xfrm>
              <a:prstGeom prst="ellipse">
                <a:avLst/>
              </a:prstGeom>
              <a:solidFill>
                <a:srgbClr val="342E2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27" name="Shape 427"/>
          <p:cNvSpPr txBox="1"/>
          <p:nvPr/>
        </p:nvSpPr>
        <p:spPr>
          <a:xfrm>
            <a:off x="6355080" y="2523744"/>
            <a:ext cx="2577000" cy="3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Open Sans"/>
                <a:ea typeface="Open Sans"/>
                <a:cs typeface="Open Sans"/>
                <a:sym typeface="Open Sans"/>
              </a:rPr>
              <a:t>Run k-means with k=7</a:t>
            </a:r>
            <a:endParaRPr sz="18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28600" y="164592"/>
            <a:ext cx="1984985"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1</a:t>
            </a:r>
            <a:endParaRPr sz="3600" b="1" i="0" u="none" strike="noStrike" cap="none" dirty="0">
              <a:solidFill>
                <a:schemeClr val="accent1"/>
              </a:solidFill>
              <a:latin typeface="PT Sans Narrow"/>
              <a:ea typeface="PT Sans Narrow"/>
              <a:cs typeface="PT Sans Narrow"/>
              <a:sym typeface="PT Sans Narrow"/>
            </a:endParaRPr>
          </a:p>
        </p:txBody>
      </p:sp>
      <p:sp>
        <p:nvSpPr>
          <p:cNvPr id="433" name="Shape 433"/>
          <p:cNvSpPr/>
          <p:nvPr/>
        </p:nvSpPr>
        <p:spPr>
          <a:xfrm>
            <a:off x="2849559" y="126922"/>
            <a:ext cx="4875000" cy="1126800"/>
          </a:xfrm>
          <a:prstGeom prst="rect">
            <a:avLst/>
          </a:prstGeom>
          <a:blipFill rotWithShape="1">
            <a:blip r:embed="rId3">
              <a:alphaModFix/>
            </a:blip>
            <a:stretch>
              <a:fillRect l="-374" t="-108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i="0" u="none" strike="noStrike" cap="none">
                <a:latin typeface="Open Sans"/>
                <a:ea typeface="Open Sans"/>
                <a:cs typeface="Open Sans"/>
                <a:sym typeface="Open Sans"/>
              </a:rPr>
              <a:t> </a:t>
            </a:r>
            <a:endParaRPr>
              <a:latin typeface="Open Sans"/>
              <a:ea typeface="Open Sans"/>
              <a:cs typeface="Open Sans"/>
              <a:sym typeface="Open Sans"/>
            </a:endParaRPr>
          </a:p>
        </p:txBody>
      </p:sp>
      <p:grpSp>
        <p:nvGrpSpPr>
          <p:cNvPr id="434" name="Shape 434"/>
          <p:cNvGrpSpPr/>
          <p:nvPr/>
        </p:nvGrpSpPr>
        <p:grpSpPr>
          <a:xfrm>
            <a:off x="714115" y="1008797"/>
            <a:ext cx="7767199" cy="4259080"/>
            <a:chOff x="688390" y="1008797"/>
            <a:chExt cx="7767199" cy="4259080"/>
          </a:xfrm>
        </p:grpSpPr>
        <p:grpSp>
          <p:nvGrpSpPr>
            <p:cNvPr id="435" name="Shape 435"/>
            <p:cNvGrpSpPr/>
            <p:nvPr/>
          </p:nvGrpSpPr>
          <p:grpSpPr>
            <a:xfrm>
              <a:off x="4571990" y="1008797"/>
              <a:ext cx="3883599" cy="3883599"/>
              <a:chOff x="2432665" y="658597"/>
              <a:chExt cx="3883599" cy="3883599"/>
            </a:xfrm>
          </p:grpSpPr>
          <p:grpSp>
            <p:nvGrpSpPr>
              <p:cNvPr id="436" name="Shape 436"/>
              <p:cNvGrpSpPr/>
              <p:nvPr/>
            </p:nvGrpSpPr>
            <p:grpSpPr>
              <a:xfrm>
                <a:off x="2432665" y="658597"/>
                <a:ext cx="3883599" cy="3883599"/>
                <a:chOff x="4751659" y="0"/>
                <a:chExt cx="3883599" cy="3883599"/>
              </a:xfrm>
            </p:grpSpPr>
            <p:pic>
              <p:nvPicPr>
                <p:cNvPr id="437" name="Shape 437"/>
                <p:cNvPicPr preferRelativeResize="0"/>
                <p:nvPr/>
              </p:nvPicPr>
              <p:blipFill rotWithShape="1">
                <a:blip r:embed="rId4">
                  <a:alphaModFix/>
                </a:blip>
                <a:srcRect l="-1860" r="1859"/>
                <a:stretch/>
              </p:blipFill>
              <p:spPr>
                <a:xfrm>
                  <a:off x="4751659" y="0"/>
                  <a:ext cx="3883599" cy="3883599"/>
                </a:xfrm>
                <a:prstGeom prst="rect">
                  <a:avLst/>
                </a:prstGeom>
                <a:noFill/>
                <a:ln>
                  <a:noFill/>
                </a:ln>
              </p:spPr>
            </p:pic>
            <p:sp>
              <p:nvSpPr>
                <p:cNvPr id="438" name="Shape 438"/>
                <p:cNvSpPr/>
                <p:nvPr/>
              </p:nvSpPr>
              <p:spPr>
                <a:xfrm>
                  <a:off x="5003405" y="858763"/>
                  <a:ext cx="1044925" cy="2201475"/>
                </a:xfrm>
                <a:custGeom>
                  <a:avLst/>
                  <a:gdLst/>
                  <a:ahLst/>
                  <a:cxnLst/>
                  <a:rect l="0" t="0" r="0" b="0"/>
                  <a:pathLst>
                    <a:path w="41797" h="88059" extrusionOk="0">
                      <a:moveTo>
                        <a:pt x="21913" y="0"/>
                      </a:moveTo>
                      <a:lnTo>
                        <a:pt x="3246" y="18667"/>
                      </a:lnTo>
                      <a:lnTo>
                        <a:pt x="0" y="52348"/>
                      </a:lnTo>
                      <a:lnTo>
                        <a:pt x="15420" y="88059"/>
                      </a:lnTo>
                      <a:lnTo>
                        <a:pt x="39768" y="62899"/>
                      </a:lnTo>
                      <a:lnTo>
                        <a:pt x="41797" y="25160"/>
                      </a:lnTo>
                      <a:close/>
                    </a:path>
                  </a:pathLst>
                </a:custGeom>
                <a:solidFill>
                  <a:srgbClr val="0070C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 name="Shape 439"/>
              <p:cNvSpPr/>
              <p:nvPr/>
            </p:nvSpPr>
            <p:spPr>
              <a:xfrm>
                <a:off x="3286125" y="940600"/>
                <a:ext cx="1690700" cy="1262050"/>
              </a:xfrm>
              <a:custGeom>
                <a:avLst/>
                <a:gdLst/>
                <a:ahLst/>
                <a:cxnLst/>
                <a:rect l="0" t="0" r="0" b="0"/>
                <a:pathLst>
                  <a:path w="67628" h="50482" extrusionOk="0">
                    <a:moveTo>
                      <a:pt x="0" y="19050"/>
                    </a:moveTo>
                    <a:lnTo>
                      <a:pt x="23813" y="50482"/>
                    </a:lnTo>
                    <a:lnTo>
                      <a:pt x="67628" y="44767"/>
                    </a:lnTo>
                    <a:lnTo>
                      <a:pt x="49530" y="0"/>
                    </a:lnTo>
                    <a:lnTo>
                      <a:pt x="25241" y="1905"/>
                    </a:lnTo>
                    <a:close/>
                  </a:path>
                </a:pathLst>
              </a:custGeom>
              <a:solidFill>
                <a:schemeClr val="accent1">
                  <a:alpha val="40000"/>
                </a:schemeClr>
              </a:solidFill>
              <a:ln w="76200" cap="flat" cmpd="sng">
                <a:solidFill>
                  <a:srgbClr val="000000"/>
                </a:solidFill>
                <a:prstDash val="dash"/>
                <a:round/>
                <a:headEnd type="none" w="sm" len="sm"/>
                <a:tailEnd type="none" w="sm" len="sm"/>
              </a:ln>
            </p:spPr>
          </p:sp>
          <p:sp>
            <p:nvSpPr>
              <p:cNvPr id="440" name="Shape 440"/>
              <p:cNvSpPr/>
              <p:nvPr/>
            </p:nvSpPr>
            <p:spPr>
              <a:xfrm>
                <a:off x="4647925" y="940600"/>
                <a:ext cx="1488275" cy="1964525"/>
              </a:xfrm>
              <a:custGeom>
                <a:avLst/>
                <a:gdLst/>
                <a:ahLst/>
                <a:cxnLst/>
                <a:rect l="0" t="0" r="0" b="0"/>
                <a:pathLst>
                  <a:path w="59531" h="78581" extrusionOk="0">
                    <a:moveTo>
                      <a:pt x="0" y="0"/>
                    </a:moveTo>
                    <a:lnTo>
                      <a:pt x="17145" y="41910"/>
                    </a:lnTo>
                    <a:lnTo>
                      <a:pt x="59531" y="78581"/>
                    </a:lnTo>
                    <a:lnTo>
                      <a:pt x="56198" y="35718"/>
                    </a:lnTo>
                    <a:lnTo>
                      <a:pt x="37148" y="12382"/>
                    </a:lnTo>
                    <a:close/>
                  </a:path>
                </a:pathLst>
              </a:custGeom>
              <a:solidFill>
                <a:srgbClr val="AF50BF">
                  <a:alpha val="40000"/>
                </a:srgbClr>
              </a:solidFill>
              <a:ln w="76200" cap="flat" cmpd="sng">
                <a:solidFill>
                  <a:srgbClr val="000000"/>
                </a:solidFill>
                <a:prstDash val="dash"/>
                <a:round/>
                <a:headEnd type="none" w="sm" len="sm"/>
                <a:tailEnd type="none" w="sm" len="sm"/>
              </a:ln>
            </p:spPr>
          </p:sp>
          <p:sp>
            <p:nvSpPr>
              <p:cNvPr id="441" name="Shape 441"/>
              <p:cNvSpPr/>
              <p:nvPr/>
            </p:nvSpPr>
            <p:spPr>
              <a:xfrm>
                <a:off x="3810000" y="2155025"/>
                <a:ext cx="2297900" cy="1214450"/>
              </a:xfrm>
              <a:custGeom>
                <a:avLst/>
                <a:gdLst/>
                <a:ahLst/>
                <a:cxnLst/>
                <a:rect l="0" t="0" r="0" b="0"/>
                <a:pathLst>
                  <a:path w="91916" h="48578" extrusionOk="0">
                    <a:moveTo>
                      <a:pt x="1905" y="6192"/>
                    </a:moveTo>
                    <a:lnTo>
                      <a:pt x="0" y="35243"/>
                    </a:lnTo>
                    <a:lnTo>
                      <a:pt x="88106" y="48578"/>
                    </a:lnTo>
                    <a:lnTo>
                      <a:pt x="91916" y="31909"/>
                    </a:lnTo>
                    <a:lnTo>
                      <a:pt x="52388" y="0"/>
                    </a:lnTo>
                    <a:close/>
                  </a:path>
                </a:pathLst>
              </a:custGeom>
              <a:solidFill>
                <a:srgbClr val="00B050">
                  <a:alpha val="40000"/>
                </a:srgbClr>
              </a:solidFill>
              <a:ln w="76200" cap="flat" cmpd="sng">
                <a:solidFill>
                  <a:srgbClr val="000000"/>
                </a:solidFill>
                <a:prstDash val="dash"/>
                <a:round/>
                <a:headEnd type="none" w="sm" len="sm"/>
                <a:tailEnd type="none" w="sm" len="sm"/>
              </a:ln>
            </p:spPr>
          </p:sp>
          <p:sp>
            <p:nvSpPr>
              <p:cNvPr id="442" name="Shape 442"/>
              <p:cNvSpPr/>
              <p:nvPr/>
            </p:nvSpPr>
            <p:spPr>
              <a:xfrm>
                <a:off x="3107525" y="3131350"/>
                <a:ext cx="1547825" cy="1178725"/>
              </a:xfrm>
              <a:custGeom>
                <a:avLst/>
                <a:gdLst/>
                <a:ahLst/>
                <a:cxnLst/>
                <a:rect l="0" t="0" r="0" b="0"/>
                <a:pathLst>
                  <a:path w="61913" h="47149" extrusionOk="0">
                    <a:moveTo>
                      <a:pt x="0" y="25717"/>
                    </a:moveTo>
                    <a:lnTo>
                      <a:pt x="25242" y="0"/>
                    </a:lnTo>
                    <a:lnTo>
                      <a:pt x="61913" y="7144"/>
                    </a:lnTo>
                    <a:lnTo>
                      <a:pt x="36195" y="47149"/>
                    </a:lnTo>
                    <a:lnTo>
                      <a:pt x="14288" y="40005"/>
                    </a:lnTo>
                    <a:close/>
                  </a:path>
                </a:pathLst>
              </a:custGeom>
              <a:solidFill>
                <a:srgbClr val="FFFF00">
                  <a:alpha val="40000"/>
                </a:srgbClr>
              </a:solidFill>
              <a:ln w="76200" cap="flat" cmpd="sng">
                <a:solidFill>
                  <a:srgbClr val="000000"/>
                </a:solidFill>
                <a:prstDash val="dash"/>
                <a:round/>
                <a:headEnd type="none" w="sm" len="sm"/>
                <a:tailEnd type="none" w="sm" len="sm"/>
              </a:ln>
            </p:spPr>
          </p:sp>
          <p:sp>
            <p:nvSpPr>
              <p:cNvPr id="443" name="Shape 443"/>
              <p:cNvSpPr/>
              <p:nvPr/>
            </p:nvSpPr>
            <p:spPr>
              <a:xfrm>
                <a:off x="4131475" y="3369475"/>
                <a:ext cx="1893075" cy="1023925"/>
              </a:xfrm>
              <a:custGeom>
                <a:avLst/>
                <a:gdLst/>
                <a:ahLst/>
                <a:cxnLst/>
                <a:rect l="0" t="0" r="0" b="0"/>
                <a:pathLst>
                  <a:path w="75723" h="40957" extrusionOk="0">
                    <a:moveTo>
                      <a:pt x="0" y="40957"/>
                    </a:moveTo>
                    <a:lnTo>
                      <a:pt x="24288" y="0"/>
                    </a:lnTo>
                    <a:lnTo>
                      <a:pt x="75723" y="5715"/>
                    </a:lnTo>
                    <a:lnTo>
                      <a:pt x="54292" y="29051"/>
                    </a:lnTo>
                    <a:lnTo>
                      <a:pt x="29051" y="40481"/>
                    </a:lnTo>
                    <a:close/>
                  </a:path>
                </a:pathLst>
              </a:custGeom>
              <a:solidFill>
                <a:srgbClr val="FF0000">
                  <a:alpha val="40000"/>
                </a:srgbClr>
              </a:solidFill>
              <a:ln w="76200" cap="flat" cmpd="sng">
                <a:solidFill>
                  <a:srgbClr val="000000"/>
                </a:solidFill>
                <a:prstDash val="dash"/>
                <a:round/>
                <a:headEnd type="none" w="sm" len="sm"/>
                <a:tailEnd type="none" w="sm" len="sm"/>
              </a:ln>
            </p:spPr>
          </p:sp>
        </p:grpSp>
        <p:grpSp>
          <p:nvGrpSpPr>
            <p:cNvPr id="444" name="Shape 444"/>
            <p:cNvGrpSpPr/>
            <p:nvPr/>
          </p:nvGrpSpPr>
          <p:grpSpPr>
            <a:xfrm>
              <a:off x="688390" y="1008797"/>
              <a:ext cx="3883599" cy="4259080"/>
              <a:chOff x="2432665" y="658597"/>
              <a:chExt cx="3883599" cy="4259080"/>
            </a:xfrm>
          </p:grpSpPr>
          <p:grpSp>
            <p:nvGrpSpPr>
              <p:cNvPr id="445" name="Shape 445"/>
              <p:cNvGrpSpPr/>
              <p:nvPr/>
            </p:nvGrpSpPr>
            <p:grpSpPr>
              <a:xfrm>
                <a:off x="2432665" y="658597"/>
                <a:ext cx="3883599" cy="3883599"/>
                <a:chOff x="4751659" y="0"/>
                <a:chExt cx="3883599" cy="3883599"/>
              </a:xfrm>
            </p:grpSpPr>
            <p:pic>
              <p:nvPicPr>
                <p:cNvPr id="446" name="Shape 446"/>
                <p:cNvPicPr preferRelativeResize="0"/>
                <p:nvPr/>
              </p:nvPicPr>
              <p:blipFill rotWithShape="1">
                <a:blip r:embed="rId4">
                  <a:alphaModFix/>
                </a:blip>
                <a:srcRect l="-1860" r="1859"/>
                <a:stretch/>
              </p:blipFill>
              <p:spPr>
                <a:xfrm>
                  <a:off x="4751659" y="0"/>
                  <a:ext cx="3883599" cy="3883599"/>
                </a:xfrm>
                <a:prstGeom prst="rect">
                  <a:avLst/>
                </a:prstGeom>
                <a:noFill/>
                <a:ln>
                  <a:noFill/>
                </a:ln>
              </p:spPr>
            </p:pic>
            <p:sp>
              <p:nvSpPr>
                <p:cNvPr id="447" name="Shape 447"/>
                <p:cNvSpPr/>
                <p:nvPr/>
              </p:nvSpPr>
              <p:spPr>
                <a:xfrm>
                  <a:off x="5003405" y="858763"/>
                  <a:ext cx="1044925" cy="2201475"/>
                </a:xfrm>
                <a:custGeom>
                  <a:avLst/>
                  <a:gdLst/>
                  <a:ahLst/>
                  <a:cxnLst/>
                  <a:rect l="0" t="0" r="0" b="0"/>
                  <a:pathLst>
                    <a:path w="41797" h="88059" extrusionOk="0">
                      <a:moveTo>
                        <a:pt x="21913" y="0"/>
                      </a:moveTo>
                      <a:lnTo>
                        <a:pt x="3246" y="18667"/>
                      </a:lnTo>
                      <a:lnTo>
                        <a:pt x="0" y="52348"/>
                      </a:lnTo>
                      <a:lnTo>
                        <a:pt x="15420" y="88059"/>
                      </a:lnTo>
                      <a:lnTo>
                        <a:pt x="39768" y="62899"/>
                      </a:lnTo>
                      <a:lnTo>
                        <a:pt x="41797" y="25160"/>
                      </a:lnTo>
                      <a:close/>
                    </a:path>
                  </a:pathLst>
                </a:custGeom>
                <a:solidFill>
                  <a:srgbClr val="0070C0">
                    <a:alpha val="40000"/>
                  </a:srgbClr>
                </a:solidFill>
                <a:ln w="76200" cap="flat" cmpd="sng">
                  <a:solidFill>
                    <a:srgbClr val="0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Shape 448"/>
              <p:cNvSpPr/>
              <p:nvPr/>
            </p:nvSpPr>
            <p:spPr>
              <a:xfrm rot="-687052">
                <a:off x="3290072" y="907677"/>
                <a:ext cx="2529155" cy="1187026"/>
              </a:xfrm>
              <a:custGeom>
                <a:avLst/>
                <a:gdLst/>
                <a:ahLst/>
                <a:cxnLst/>
                <a:rect l="0" t="0" r="0" b="0"/>
                <a:pathLst>
                  <a:path w="90633" h="45664" extrusionOk="0">
                    <a:moveTo>
                      <a:pt x="0" y="7713"/>
                    </a:moveTo>
                    <a:lnTo>
                      <a:pt x="19346" y="45664"/>
                    </a:lnTo>
                    <a:lnTo>
                      <a:pt x="90633" y="35917"/>
                    </a:lnTo>
                    <a:cubicBezTo>
                      <a:pt x="84991" y="30623"/>
                      <a:pt x="80551" y="20779"/>
                      <a:pt x="74909" y="15485"/>
                    </a:cubicBezTo>
                    <a:lnTo>
                      <a:pt x="51536" y="3"/>
                    </a:lnTo>
                    <a:cubicBezTo>
                      <a:pt x="43061" y="1257"/>
                      <a:pt x="32804" y="-837"/>
                      <a:pt x="24329" y="417"/>
                    </a:cubicBezTo>
                    <a:lnTo>
                      <a:pt x="0" y="7713"/>
                    </a:lnTo>
                    <a:close/>
                  </a:path>
                </a:pathLst>
              </a:custGeom>
              <a:solidFill>
                <a:schemeClr val="accent1">
                  <a:alpha val="40000"/>
                </a:scheme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9" name="Shape 449"/>
              <p:cNvSpPr/>
              <p:nvPr/>
            </p:nvSpPr>
            <p:spPr>
              <a:xfrm>
                <a:off x="3767760" y="1963560"/>
                <a:ext cx="1211909" cy="1279228"/>
              </a:xfrm>
              <a:custGeom>
                <a:avLst/>
                <a:gdLst/>
                <a:ahLst/>
                <a:cxnLst/>
                <a:rect l="0" t="0" r="0" b="0"/>
                <a:pathLst>
                  <a:path w="55656" h="52363" extrusionOk="0">
                    <a:moveTo>
                      <a:pt x="1156" y="37287"/>
                    </a:moveTo>
                    <a:lnTo>
                      <a:pt x="0" y="49009"/>
                    </a:lnTo>
                    <a:lnTo>
                      <a:pt x="54474" y="52363"/>
                    </a:lnTo>
                    <a:lnTo>
                      <a:pt x="55656" y="0"/>
                    </a:lnTo>
                    <a:lnTo>
                      <a:pt x="2924" y="16099"/>
                    </a:lnTo>
                    <a:lnTo>
                      <a:pt x="1156" y="37287"/>
                    </a:lnTo>
                    <a:close/>
                  </a:path>
                </a:pathLst>
              </a:custGeom>
              <a:solidFill>
                <a:srgbClr val="FFFF00">
                  <a:alpha val="40000"/>
                </a:srgbClr>
              </a:solidFill>
              <a:ln w="76200" cap="flat" cmpd="sng">
                <a:solidFill>
                  <a:srgbClr val="342E22"/>
                </a:solidFill>
                <a:prstDash val="dash"/>
                <a:round/>
                <a:headEnd type="none" w="sm" len="sm"/>
                <a:tailEnd type="none" w="sm" len="sm"/>
              </a:ln>
            </p:spPr>
          </p:sp>
          <p:sp>
            <p:nvSpPr>
              <p:cNvPr id="450" name="Shape 450"/>
              <p:cNvSpPr/>
              <p:nvPr/>
            </p:nvSpPr>
            <p:spPr>
              <a:xfrm>
                <a:off x="5027969" y="1666358"/>
                <a:ext cx="1168430" cy="1539184"/>
              </a:xfrm>
              <a:custGeom>
                <a:avLst/>
                <a:gdLst/>
                <a:ahLst/>
                <a:cxnLst/>
                <a:rect l="0" t="0" r="0" b="0"/>
                <a:pathLst>
                  <a:path w="59553" h="39160" extrusionOk="0">
                    <a:moveTo>
                      <a:pt x="2699" y="7708"/>
                    </a:moveTo>
                    <a:lnTo>
                      <a:pt x="0" y="39160"/>
                    </a:lnTo>
                    <a:lnTo>
                      <a:pt x="57365" y="38957"/>
                    </a:lnTo>
                    <a:cubicBezTo>
                      <a:pt x="54681" y="33585"/>
                      <a:pt x="61607" y="21257"/>
                      <a:pt x="58923" y="15885"/>
                    </a:cubicBezTo>
                    <a:lnTo>
                      <a:pt x="45341" y="0"/>
                    </a:lnTo>
                    <a:cubicBezTo>
                      <a:pt x="30326" y="4328"/>
                      <a:pt x="17714" y="3380"/>
                      <a:pt x="2699" y="7708"/>
                    </a:cubicBezTo>
                    <a:close/>
                  </a:path>
                </a:pathLst>
              </a:custGeom>
              <a:solidFill>
                <a:srgbClr val="FF0000">
                  <a:alpha val="40000"/>
                </a:srgb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Shape 451"/>
              <p:cNvSpPr/>
              <p:nvPr/>
            </p:nvSpPr>
            <p:spPr>
              <a:xfrm>
                <a:off x="3112694" y="3254947"/>
                <a:ext cx="1401394" cy="1096312"/>
              </a:xfrm>
              <a:custGeom>
                <a:avLst/>
                <a:gdLst/>
                <a:ahLst/>
                <a:cxnLst/>
                <a:rect l="0" t="0" r="0" b="0"/>
                <a:pathLst>
                  <a:path w="53988" h="42178" extrusionOk="0">
                    <a:moveTo>
                      <a:pt x="0" y="22215"/>
                    </a:moveTo>
                    <a:lnTo>
                      <a:pt x="22787" y="0"/>
                    </a:lnTo>
                    <a:lnTo>
                      <a:pt x="53988" y="4989"/>
                    </a:lnTo>
                    <a:lnTo>
                      <a:pt x="45227" y="42178"/>
                    </a:lnTo>
                    <a:lnTo>
                      <a:pt x="25177" y="41339"/>
                    </a:lnTo>
                    <a:lnTo>
                      <a:pt x="0" y="22215"/>
                    </a:lnTo>
                    <a:close/>
                  </a:path>
                </a:pathLst>
              </a:custGeom>
              <a:solidFill>
                <a:srgbClr val="7030A0">
                  <a:alpha val="40000"/>
                </a:srgbClr>
              </a:solidFill>
              <a:ln w="76200" cap="flat" cmpd="sng">
                <a:solidFill>
                  <a:srgbClr val="342E22"/>
                </a:solidFill>
                <a:prstDash val="dash"/>
                <a:round/>
                <a:headEnd type="none" w="sm" len="sm"/>
                <a:tailEnd type="none" w="sm" len="sm"/>
              </a:ln>
            </p:spPr>
          </p:sp>
          <p:sp>
            <p:nvSpPr>
              <p:cNvPr id="452" name="Shape 452"/>
              <p:cNvSpPr/>
              <p:nvPr/>
            </p:nvSpPr>
            <p:spPr>
              <a:xfrm rot="2140103">
                <a:off x="4455830" y="2814344"/>
                <a:ext cx="1235385" cy="1923624"/>
              </a:xfrm>
              <a:custGeom>
                <a:avLst/>
                <a:gdLst/>
                <a:ahLst/>
                <a:cxnLst/>
                <a:rect l="0" t="0" r="0" b="0"/>
                <a:pathLst>
                  <a:path w="56376" h="64822" extrusionOk="0">
                    <a:moveTo>
                      <a:pt x="149" y="32250"/>
                    </a:moveTo>
                    <a:lnTo>
                      <a:pt x="21198" y="64822"/>
                    </a:lnTo>
                    <a:lnTo>
                      <a:pt x="56376" y="30469"/>
                    </a:lnTo>
                    <a:lnTo>
                      <a:pt x="54826" y="11665"/>
                    </a:lnTo>
                    <a:lnTo>
                      <a:pt x="52325" y="46"/>
                    </a:lnTo>
                    <a:cubicBezTo>
                      <a:pt x="49568" y="-412"/>
                      <a:pt x="46103" y="2644"/>
                      <a:pt x="37533" y="8140"/>
                    </a:cubicBezTo>
                    <a:cubicBezTo>
                      <a:pt x="31085" y="11784"/>
                      <a:pt x="19770" y="18334"/>
                      <a:pt x="13539" y="22352"/>
                    </a:cubicBezTo>
                    <a:cubicBezTo>
                      <a:pt x="7308" y="26370"/>
                      <a:pt x="-1236" y="24969"/>
                      <a:pt x="149" y="32250"/>
                    </a:cubicBezTo>
                    <a:close/>
                  </a:path>
                </a:pathLst>
              </a:custGeom>
              <a:solidFill>
                <a:srgbClr val="00B050">
                  <a:alpha val="40000"/>
                </a:srgbClr>
              </a:solidFill>
              <a:ln w="76200" cap="flat" cmpd="sng">
                <a:solidFill>
                  <a:srgbClr val="342E22"/>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What is RNA? </a:t>
            </a:r>
            <a:endParaRPr sz="3600" b="1" i="0" u="none" strike="noStrike" cap="none">
              <a:solidFill>
                <a:schemeClr val="accent1"/>
              </a:solidFill>
              <a:latin typeface="PT Sans Narrow"/>
              <a:ea typeface="PT Sans Narrow"/>
              <a:cs typeface="PT Sans Narrow"/>
              <a:sym typeface="PT Sans Narrow"/>
            </a:endParaRPr>
          </a:p>
        </p:txBody>
      </p:sp>
      <p:grpSp>
        <p:nvGrpSpPr>
          <p:cNvPr id="130" name="Shape 130"/>
          <p:cNvGrpSpPr/>
          <p:nvPr/>
        </p:nvGrpSpPr>
        <p:grpSpPr>
          <a:xfrm>
            <a:off x="2673875" y="992525"/>
            <a:ext cx="3796249" cy="3636924"/>
            <a:chOff x="1303500" y="929025"/>
            <a:chExt cx="3796249" cy="3636924"/>
          </a:xfrm>
        </p:grpSpPr>
        <p:grpSp>
          <p:nvGrpSpPr>
            <p:cNvPr id="131" name="Shape 131"/>
            <p:cNvGrpSpPr/>
            <p:nvPr/>
          </p:nvGrpSpPr>
          <p:grpSpPr>
            <a:xfrm>
              <a:off x="1303500" y="929025"/>
              <a:ext cx="3796249" cy="3636924"/>
              <a:chOff x="152400" y="1013700"/>
              <a:chExt cx="3796249" cy="3636924"/>
            </a:xfrm>
          </p:grpSpPr>
          <p:pic>
            <p:nvPicPr>
              <p:cNvPr id="132" name="Shape 132"/>
              <p:cNvPicPr preferRelativeResize="0"/>
              <p:nvPr/>
            </p:nvPicPr>
            <p:blipFill rotWithShape="1">
              <a:blip r:embed="rId3">
                <a:alphaModFix/>
              </a:blip>
              <a:srcRect/>
              <a:stretch/>
            </p:blipFill>
            <p:spPr>
              <a:xfrm>
                <a:off x="152400" y="1013700"/>
                <a:ext cx="3796249" cy="3636924"/>
              </a:xfrm>
              <a:prstGeom prst="rect">
                <a:avLst/>
              </a:prstGeom>
              <a:noFill/>
              <a:ln>
                <a:noFill/>
              </a:ln>
            </p:spPr>
          </p:pic>
          <p:sp>
            <p:nvSpPr>
              <p:cNvPr id="133" name="Shape 133"/>
              <p:cNvSpPr txBox="1"/>
              <p:nvPr/>
            </p:nvSpPr>
            <p:spPr>
              <a:xfrm>
                <a:off x="1658525" y="1474950"/>
                <a:ext cx="1126500" cy="34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dirty="0">
                    <a:solidFill>
                      <a:srgbClr val="FFD966"/>
                    </a:solidFill>
                    <a:latin typeface="Open Sans"/>
                    <a:ea typeface="Open Sans"/>
                    <a:cs typeface="Open Sans"/>
                    <a:sym typeface="Open Sans"/>
                  </a:rPr>
                  <a:t>Nucleus</a:t>
                </a:r>
                <a:endParaRPr sz="1600" b="1" i="0" u="none" strike="noStrike" cap="none" dirty="0">
                  <a:solidFill>
                    <a:srgbClr val="FFD966"/>
                  </a:solidFill>
                  <a:latin typeface="Open Sans"/>
                  <a:ea typeface="Open Sans"/>
                  <a:cs typeface="Open Sans"/>
                  <a:sym typeface="Open Sans"/>
                </a:endParaRPr>
              </a:p>
            </p:txBody>
          </p:sp>
          <p:sp>
            <p:nvSpPr>
              <p:cNvPr id="134" name="Shape 134"/>
              <p:cNvSpPr txBox="1"/>
              <p:nvPr/>
            </p:nvSpPr>
            <p:spPr>
              <a:xfrm>
                <a:off x="2281000" y="3770950"/>
                <a:ext cx="1126500" cy="34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Open Sans"/>
                    <a:ea typeface="Open Sans"/>
                    <a:cs typeface="Open Sans"/>
                    <a:sym typeface="Open Sans"/>
                  </a:rPr>
                  <a:t>Ribosome</a:t>
                </a:r>
                <a:endParaRPr sz="1200" b="1" i="0" u="none" strike="noStrike" cap="none">
                  <a:solidFill>
                    <a:srgbClr val="000000"/>
                  </a:solidFill>
                  <a:latin typeface="Open Sans"/>
                  <a:ea typeface="Open Sans"/>
                  <a:cs typeface="Open Sans"/>
                  <a:sym typeface="Open Sans"/>
                </a:endParaRPr>
              </a:p>
            </p:txBody>
          </p:sp>
          <p:sp>
            <p:nvSpPr>
              <p:cNvPr id="135" name="Shape 135"/>
              <p:cNvSpPr txBox="1"/>
              <p:nvPr/>
            </p:nvSpPr>
            <p:spPr>
              <a:xfrm>
                <a:off x="797125" y="3760300"/>
                <a:ext cx="989400" cy="36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Open Sans"/>
                    <a:ea typeface="Open Sans"/>
                    <a:cs typeface="Open Sans"/>
                    <a:sym typeface="Open Sans"/>
                  </a:rPr>
                  <a:t>Protein</a:t>
                </a:r>
                <a:endParaRPr sz="1200" b="1" i="0" u="none" strike="noStrike" cap="none">
                  <a:solidFill>
                    <a:srgbClr val="000000"/>
                  </a:solidFill>
                  <a:latin typeface="Open Sans"/>
                  <a:ea typeface="Open Sans"/>
                  <a:cs typeface="Open Sans"/>
                  <a:sym typeface="Open Sans"/>
                </a:endParaRPr>
              </a:p>
            </p:txBody>
          </p:sp>
          <p:sp>
            <p:nvSpPr>
              <p:cNvPr id="136" name="Shape 136"/>
              <p:cNvSpPr txBox="1"/>
              <p:nvPr/>
            </p:nvSpPr>
            <p:spPr>
              <a:xfrm>
                <a:off x="225963" y="1167864"/>
                <a:ext cx="679500" cy="34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1" i="0" u="none" strike="noStrike" cap="none" dirty="0">
                    <a:solidFill>
                      <a:srgbClr val="000000"/>
                    </a:solidFill>
                    <a:latin typeface="Open Sans"/>
                    <a:ea typeface="Open Sans"/>
                    <a:cs typeface="Open Sans"/>
                    <a:sym typeface="Open Sans"/>
                  </a:rPr>
                  <a:t>Cell</a:t>
                </a:r>
                <a:endParaRPr sz="1800" b="1" i="0" u="none" strike="noStrike" cap="none" dirty="0">
                  <a:solidFill>
                    <a:srgbClr val="000000"/>
                  </a:solidFill>
                  <a:latin typeface="Open Sans"/>
                  <a:ea typeface="Open Sans"/>
                  <a:cs typeface="Open Sans"/>
                  <a:sym typeface="Open Sans"/>
                </a:endParaRPr>
              </a:p>
            </p:txBody>
          </p:sp>
        </p:grpSp>
        <p:sp>
          <p:nvSpPr>
            <p:cNvPr id="137" name="Shape 137"/>
            <p:cNvSpPr/>
            <p:nvPr/>
          </p:nvSpPr>
          <p:spPr>
            <a:xfrm>
              <a:off x="3481053" y="2953079"/>
              <a:ext cx="468300" cy="28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 name="Shape 138"/>
          <p:cNvSpPr txBox="1"/>
          <p:nvPr/>
        </p:nvSpPr>
        <p:spPr>
          <a:xfrm>
            <a:off x="6665550" y="2457287"/>
            <a:ext cx="1962900" cy="98804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latin typeface="Open Sans"/>
                <a:ea typeface="Open Sans"/>
                <a:cs typeface="Open Sans"/>
                <a:sym typeface="Open Sans"/>
              </a:rPr>
              <a:t>Unlike DNA, RNA differs in each cell</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p:nvPr/>
        </p:nvSpPr>
        <p:spPr>
          <a:xfrm>
            <a:off x="6370150" y="2036275"/>
            <a:ext cx="2472000" cy="155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Open Sans"/>
                <a:ea typeface="Open Sans"/>
                <a:cs typeface="Open Sans"/>
                <a:sym typeface="Open Sans"/>
              </a:rPr>
              <a:t>Remove most stable cluster and start over iteration with k</a:t>
            </a:r>
            <a:r>
              <a:rPr lang="en" sz="1800">
                <a:latin typeface="Open Sans"/>
                <a:ea typeface="Open Sans"/>
                <a:cs typeface="Open Sans"/>
                <a:sym typeface="Open Sans"/>
              </a:rPr>
              <a:t>=5 &amp; 6</a:t>
            </a:r>
            <a:endParaRPr sz="1800" b="0" i="0" u="none" strike="noStrike" cap="none">
              <a:solidFill>
                <a:srgbClr val="000000"/>
              </a:solidFill>
              <a:latin typeface="Open Sans"/>
              <a:ea typeface="Open Sans"/>
              <a:cs typeface="Open Sans"/>
              <a:sym typeface="Open Sans"/>
            </a:endParaRPr>
          </a:p>
        </p:txBody>
      </p:sp>
      <p:sp>
        <p:nvSpPr>
          <p:cNvPr id="458" name="Shape 458"/>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Iteration 2</a:t>
            </a:r>
            <a:endParaRPr sz="3600" b="1" i="0" u="none" strike="noStrike" cap="none">
              <a:solidFill>
                <a:schemeClr val="accent1"/>
              </a:solidFill>
              <a:latin typeface="PT Sans Narrow"/>
              <a:ea typeface="PT Sans Narrow"/>
              <a:cs typeface="PT Sans Narrow"/>
              <a:sym typeface="PT Sans Narrow"/>
            </a:endParaRPr>
          </a:p>
        </p:txBody>
      </p:sp>
      <p:pic>
        <p:nvPicPr>
          <p:cNvPr id="459" name="Shape 459"/>
          <p:cNvPicPr preferRelativeResize="0"/>
          <p:nvPr/>
        </p:nvPicPr>
        <p:blipFill rotWithShape="1">
          <a:blip r:embed="rId3">
            <a:alphaModFix/>
          </a:blip>
          <a:srcRect l="-1860" r="1859"/>
          <a:stretch/>
        </p:blipFill>
        <p:spPr>
          <a:xfrm>
            <a:off x="2486563" y="605150"/>
            <a:ext cx="3883599" cy="3883599"/>
          </a:xfrm>
          <a:prstGeom prst="rect">
            <a:avLst/>
          </a:prstGeom>
          <a:noFill/>
          <a:ln>
            <a:noFill/>
          </a:ln>
        </p:spPr>
      </p:pic>
      <p:sp>
        <p:nvSpPr>
          <p:cNvPr id="460" name="Shape 460"/>
          <p:cNvSpPr/>
          <p:nvPr/>
        </p:nvSpPr>
        <p:spPr>
          <a:xfrm>
            <a:off x="3128525" y="788775"/>
            <a:ext cx="3154968" cy="3565975"/>
          </a:xfrm>
          <a:custGeom>
            <a:avLst/>
            <a:gdLst/>
            <a:ahLst/>
            <a:cxnLst/>
            <a:rect l="0" t="0" r="0" b="0"/>
            <a:pathLst>
              <a:path w="126731" h="142639" extrusionOk="0">
                <a:moveTo>
                  <a:pt x="9544" y="19619"/>
                </a:moveTo>
                <a:lnTo>
                  <a:pt x="31285" y="48783"/>
                </a:lnTo>
                <a:lnTo>
                  <a:pt x="27573" y="90144"/>
                </a:lnTo>
                <a:lnTo>
                  <a:pt x="0" y="114535"/>
                </a:lnTo>
                <a:lnTo>
                  <a:pt x="27043" y="138397"/>
                </a:lnTo>
                <a:lnTo>
                  <a:pt x="51965" y="142639"/>
                </a:lnTo>
                <a:lnTo>
                  <a:pt x="81660" y="136806"/>
                </a:lnTo>
                <a:lnTo>
                  <a:pt x="105521" y="119838"/>
                </a:lnTo>
                <a:lnTo>
                  <a:pt x="117187" y="100218"/>
                </a:lnTo>
                <a:lnTo>
                  <a:pt x="126731" y="71585"/>
                </a:lnTo>
                <a:lnTo>
                  <a:pt x="122489" y="46662"/>
                </a:lnTo>
                <a:lnTo>
                  <a:pt x="110293" y="26513"/>
                </a:lnTo>
                <a:lnTo>
                  <a:pt x="90144" y="10075"/>
                </a:lnTo>
                <a:lnTo>
                  <a:pt x="59919" y="0"/>
                </a:lnTo>
                <a:lnTo>
                  <a:pt x="32876" y="4242"/>
                </a:lnTo>
                <a:close/>
              </a:path>
            </a:pathLst>
          </a:custGeom>
          <a:noFill/>
          <a:ln w="76200" cap="flat" cmpd="sng">
            <a:solidFill>
              <a:srgbClr val="000000"/>
            </a:solidFill>
            <a:prstDash val="dash"/>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Results </a:t>
            </a:r>
            <a:r>
              <a:rPr lang="en" dirty="0"/>
              <a:t>- Data 1</a:t>
            </a:r>
            <a:endParaRPr sz="3600" b="1" i="0" strike="noStrike" cap="none" dirty="0">
              <a:latin typeface="PT Sans Narrow"/>
              <a:ea typeface="PT Sans Narrow"/>
              <a:cs typeface="PT Sans Narrow"/>
              <a:sym typeface="PT Sans Narrow"/>
            </a:endParaRPr>
          </a:p>
        </p:txBody>
      </p:sp>
      <p:grpSp>
        <p:nvGrpSpPr>
          <p:cNvPr id="313" name="Shape 313"/>
          <p:cNvGrpSpPr/>
          <p:nvPr/>
        </p:nvGrpSpPr>
        <p:grpSpPr>
          <a:xfrm>
            <a:off x="214400" y="1355597"/>
            <a:ext cx="8869679" cy="2432304"/>
            <a:chOff x="214400" y="1355597"/>
            <a:chExt cx="8869679" cy="2432304"/>
          </a:xfrm>
        </p:grpSpPr>
        <p:pic>
          <p:nvPicPr>
            <p:cNvPr id="314" name="Shape 314"/>
            <p:cNvPicPr preferRelativeResize="0"/>
            <p:nvPr/>
          </p:nvPicPr>
          <p:blipFill>
            <a:blip r:embed="rId3">
              <a:alphaModFix/>
            </a:blip>
            <a:stretch>
              <a:fillRect/>
            </a:stretch>
          </p:blipFill>
          <p:spPr>
            <a:xfrm>
              <a:off x="214400" y="1355597"/>
              <a:ext cx="4434840" cy="2432304"/>
            </a:xfrm>
            <a:prstGeom prst="rect">
              <a:avLst/>
            </a:prstGeom>
            <a:noFill/>
            <a:ln>
              <a:noFill/>
            </a:ln>
          </p:spPr>
        </p:pic>
        <p:pic>
          <p:nvPicPr>
            <p:cNvPr id="315" name="Shape 315"/>
            <p:cNvPicPr preferRelativeResize="0"/>
            <p:nvPr/>
          </p:nvPicPr>
          <p:blipFill>
            <a:blip r:embed="rId4">
              <a:alphaModFix/>
            </a:blip>
            <a:stretch>
              <a:fillRect/>
            </a:stretch>
          </p:blipFill>
          <p:spPr>
            <a:xfrm>
              <a:off x="4649240" y="1355597"/>
              <a:ext cx="4434840" cy="2432304"/>
            </a:xfrm>
            <a:prstGeom prst="rect">
              <a:avLst/>
            </a:prstGeom>
            <a:noFill/>
            <a:ln>
              <a:noFill/>
            </a:ln>
          </p:spPr>
        </p:pic>
      </p:grpSp>
      <p:sp>
        <p:nvSpPr>
          <p:cNvPr id="316" name="Shape 316"/>
          <p:cNvSpPr txBox="1"/>
          <p:nvPr/>
        </p:nvSpPr>
        <p:spPr>
          <a:xfrm>
            <a:off x="508500" y="3943725"/>
            <a:ext cx="8127000" cy="9498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404040"/>
              </a:buClr>
              <a:buSzPts val="1800"/>
              <a:buFont typeface="Open Sans"/>
              <a:buChar char="●"/>
            </a:pPr>
            <a:r>
              <a:rPr lang="en" sz="1800">
                <a:solidFill>
                  <a:srgbClr val="404040"/>
                </a:solidFill>
                <a:latin typeface="Open Sans"/>
                <a:ea typeface="Open Sans"/>
                <a:cs typeface="Open Sans"/>
                <a:sym typeface="Open Sans"/>
              </a:rPr>
              <a:t>K-means &gt; PAM</a:t>
            </a:r>
            <a:endParaRPr sz="1800">
              <a:solidFill>
                <a:srgbClr val="404040"/>
              </a:solidFill>
              <a:latin typeface="Open Sans"/>
              <a:ea typeface="Open Sans"/>
              <a:cs typeface="Open Sans"/>
              <a:sym typeface="Open Sans"/>
            </a:endParaRPr>
          </a:p>
          <a:p>
            <a:pPr marL="457200" lvl="0" indent="-342900" rtl="0">
              <a:spcBef>
                <a:spcPts val="0"/>
              </a:spcBef>
              <a:spcAft>
                <a:spcPts val="0"/>
              </a:spcAft>
              <a:buClr>
                <a:srgbClr val="404040"/>
              </a:buClr>
              <a:buSzPts val="1800"/>
              <a:buFont typeface="Open Sans"/>
              <a:buChar char="●"/>
            </a:pPr>
            <a:r>
              <a:rPr lang="en" sz="1800">
                <a:solidFill>
                  <a:srgbClr val="404040"/>
                </a:solidFill>
                <a:latin typeface="Open Sans"/>
                <a:ea typeface="Open Sans"/>
                <a:cs typeface="Open Sans"/>
                <a:sym typeface="Open Sans"/>
              </a:rPr>
              <a:t>Sequential : stable</a:t>
            </a:r>
            <a:endParaRPr sz="1800">
              <a:solidFill>
                <a:srgbClr val="404040"/>
              </a:solidFill>
              <a:latin typeface="Open Sans"/>
              <a:ea typeface="Open Sans"/>
              <a:cs typeface="Open Sans"/>
              <a:sym typeface="Open Sans"/>
            </a:endParaRPr>
          </a:p>
          <a:p>
            <a:pPr marL="457200" lvl="0" indent="-342900" rtl="0">
              <a:spcBef>
                <a:spcPts val="0"/>
              </a:spcBef>
              <a:spcAft>
                <a:spcPts val="0"/>
              </a:spcAft>
              <a:buClr>
                <a:srgbClr val="404040"/>
              </a:buClr>
              <a:buSzPts val="1800"/>
              <a:buFont typeface="Open Sans"/>
              <a:buChar char="●"/>
            </a:pPr>
            <a:r>
              <a:rPr lang="en" sz="1800">
                <a:solidFill>
                  <a:srgbClr val="404040"/>
                </a:solidFill>
                <a:latin typeface="Open Sans"/>
                <a:ea typeface="Open Sans"/>
                <a:cs typeface="Open Sans"/>
                <a:sym typeface="Open Sans"/>
              </a:rPr>
              <a:t>When K is selected correctly, non-seq is better</a:t>
            </a:r>
            <a:endParaRPr sz="1800">
              <a:solidFill>
                <a:srgbClr val="40404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Results – Data 2</a:t>
            </a:r>
            <a:endParaRPr u="sng" dirty="0"/>
          </a:p>
        </p:txBody>
      </p:sp>
      <p:grpSp>
        <p:nvGrpSpPr>
          <p:cNvPr id="322" name="Shape 322"/>
          <p:cNvGrpSpPr/>
          <p:nvPr/>
        </p:nvGrpSpPr>
        <p:grpSpPr>
          <a:xfrm>
            <a:off x="210312" y="1355597"/>
            <a:ext cx="8872276" cy="2432304"/>
            <a:chOff x="210312" y="1355597"/>
            <a:chExt cx="8872276" cy="2432304"/>
          </a:xfrm>
        </p:grpSpPr>
        <p:pic>
          <p:nvPicPr>
            <p:cNvPr id="323" name="Shape 323"/>
            <p:cNvPicPr preferRelativeResize="0"/>
            <p:nvPr/>
          </p:nvPicPr>
          <p:blipFill>
            <a:blip r:embed="rId3">
              <a:alphaModFix/>
            </a:blip>
            <a:stretch>
              <a:fillRect/>
            </a:stretch>
          </p:blipFill>
          <p:spPr>
            <a:xfrm>
              <a:off x="210312" y="1357800"/>
              <a:ext cx="4437437" cy="2427900"/>
            </a:xfrm>
            <a:prstGeom prst="rect">
              <a:avLst/>
            </a:prstGeom>
            <a:noFill/>
            <a:ln>
              <a:noFill/>
            </a:ln>
          </p:spPr>
        </p:pic>
        <p:pic>
          <p:nvPicPr>
            <p:cNvPr id="324" name="Shape 324"/>
            <p:cNvPicPr preferRelativeResize="0"/>
            <p:nvPr/>
          </p:nvPicPr>
          <p:blipFill>
            <a:blip r:embed="rId4">
              <a:alphaModFix/>
            </a:blip>
            <a:stretch>
              <a:fillRect/>
            </a:stretch>
          </p:blipFill>
          <p:spPr>
            <a:xfrm>
              <a:off x="4647748" y="1355597"/>
              <a:ext cx="4434840" cy="2432304"/>
            </a:xfrm>
            <a:prstGeom prst="rect">
              <a:avLst/>
            </a:prstGeom>
            <a:noFill/>
            <a:ln>
              <a:noFill/>
            </a:ln>
          </p:spPr>
        </p:pic>
      </p:grpSp>
      <p:sp>
        <p:nvSpPr>
          <p:cNvPr id="325" name="Shape 325"/>
          <p:cNvSpPr txBox="1"/>
          <p:nvPr/>
        </p:nvSpPr>
        <p:spPr>
          <a:xfrm>
            <a:off x="319350" y="3946550"/>
            <a:ext cx="8127000" cy="9588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Open Sans"/>
              <a:buChar char="●"/>
            </a:pPr>
            <a:r>
              <a:rPr lang="en" sz="1800">
                <a:latin typeface="Open Sans"/>
                <a:ea typeface="Open Sans"/>
                <a:cs typeface="Open Sans"/>
                <a:sym typeface="Open Sans"/>
              </a:rPr>
              <a:t>K-means is more consistently better</a:t>
            </a:r>
            <a:endParaRPr sz="1800">
              <a:latin typeface="Open Sans"/>
              <a:ea typeface="Open Sans"/>
              <a:cs typeface="Open Sans"/>
              <a:sym typeface="Open Sans"/>
            </a:endParaRPr>
          </a:p>
          <a:p>
            <a:pPr marL="457200" lvl="0" indent="-342900" rtl="0">
              <a:spcBef>
                <a:spcPts val="0"/>
              </a:spcBef>
              <a:spcAft>
                <a:spcPts val="0"/>
              </a:spcAft>
              <a:buSzPts val="1800"/>
              <a:buFont typeface="Open Sans"/>
              <a:buChar char="●"/>
            </a:pPr>
            <a:r>
              <a:rPr lang="en" sz="1800">
                <a:latin typeface="Open Sans"/>
                <a:ea typeface="Open Sans"/>
                <a:cs typeface="Open Sans"/>
                <a:sym typeface="Open Sans"/>
              </a:rPr>
              <a:t>With the best value of PC and K, PAM is equally or even slightly better than K-means</a:t>
            </a:r>
            <a:endParaRPr sz="1800">
              <a:solidFill>
                <a:srgbClr val="40404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Results – Data 3 (No simulation)</a:t>
            </a:r>
            <a:endParaRPr sz="3600" b="1" i="0" u="none" strike="noStrike" cap="none" dirty="0">
              <a:solidFill>
                <a:schemeClr val="accent1"/>
              </a:solidFill>
              <a:latin typeface="PT Sans Narrow"/>
              <a:ea typeface="PT Sans Narrow"/>
              <a:cs typeface="PT Sans Narrow"/>
              <a:sym typeface="PT Sans Narrow"/>
            </a:endParaRPr>
          </a:p>
        </p:txBody>
      </p:sp>
      <p:grpSp>
        <p:nvGrpSpPr>
          <p:cNvPr id="331" name="Shape 331"/>
          <p:cNvGrpSpPr/>
          <p:nvPr/>
        </p:nvGrpSpPr>
        <p:grpSpPr>
          <a:xfrm>
            <a:off x="210312" y="1353312"/>
            <a:ext cx="8869679" cy="2434589"/>
            <a:chOff x="210312" y="1353312"/>
            <a:chExt cx="8869679" cy="2434589"/>
          </a:xfrm>
        </p:grpSpPr>
        <p:pic>
          <p:nvPicPr>
            <p:cNvPr id="332" name="Shape 332"/>
            <p:cNvPicPr preferRelativeResize="0"/>
            <p:nvPr/>
          </p:nvPicPr>
          <p:blipFill rotWithShape="1">
            <a:blip r:embed="rId3">
              <a:alphaModFix/>
            </a:blip>
            <a:srcRect/>
            <a:stretch/>
          </p:blipFill>
          <p:spPr>
            <a:xfrm>
              <a:off x="210312" y="1353312"/>
              <a:ext cx="4434840" cy="2432304"/>
            </a:xfrm>
            <a:prstGeom prst="rect">
              <a:avLst/>
            </a:prstGeom>
            <a:noFill/>
            <a:ln>
              <a:noFill/>
            </a:ln>
          </p:spPr>
        </p:pic>
        <p:pic>
          <p:nvPicPr>
            <p:cNvPr id="333" name="Shape 333"/>
            <p:cNvPicPr preferRelativeResize="0"/>
            <p:nvPr/>
          </p:nvPicPr>
          <p:blipFill>
            <a:blip r:embed="rId4">
              <a:alphaModFix/>
            </a:blip>
            <a:stretch>
              <a:fillRect/>
            </a:stretch>
          </p:blipFill>
          <p:spPr>
            <a:xfrm>
              <a:off x="4645151" y="1355597"/>
              <a:ext cx="4434840" cy="2432304"/>
            </a:xfrm>
            <a:prstGeom prst="rect">
              <a:avLst/>
            </a:prstGeom>
            <a:noFill/>
            <a:ln>
              <a:noFill/>
            </a:ln>
          </p:spPr>
        </p:pic>
      </p:grpSp>
      <p:sp>
        <p:nvSpPr>
          <p:cNvPr id="334" name="Shape 334"/>
          <p:cNvSpPr txBox="1"/>
          <p:nvPr/>
        </p:nvSpPr>
        <p:spPr>
          <a:xfrm>
            <a:off x="508500" y="4018625"/>
            <a:ext cx="7391700" cy="89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latin typeface="Open Sans"/>
              <a:ea typeface="Open Sans"/>
              <a:cs typeface="Open Sans"/>
              <a:sym typeface="Open Sans"/>
            </a:endParaRPr>
          </a:p>
          <a:p>
            <a:pPr marL="0" lvl="0" indent="0">
              <a:spcBef>
                <a:spcPts val="0"/>
              </a:spcBef>
              <a:spcAft>
                <a:spcPts val="0"/>
              </a:spcAft>
              <a:buNone/>
            </a:pPr>
            <a:endParaRPr>
              <a:latin typeface="Open Sans"/>
              <a:ea typeface="Open Sans"/>
              <a:cs typeface="Open Sans"/>
              <a:sym typeface="Open Sans"/>
            </a:endParaRPr>
          </a:p>
        </p:txBody>
      </p:sp>
      <p:sp>
        <p:nvSpPr>
          <p:cNvPr id="335" name="Shape 335"/>
          <p:cNvSpPr txBox="1"/>
          <p:nvPr/>
        </p:nvSpPr>
        <p:spPr>
          <a:xfrm>
            <a:off x="508500" y="3967375"/>
            <a:ext cx="8127000" cy="6420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dirty="0">
                <a:latin typeface="Open Sans"/>
                <a:ea typeface="Open Sans"/>
                <a:cs typeface="Open Sans"/>
                <a:sym typeface="Open Sans"/>
              </a:rPr>
              <a:t>There is no significant difference between </a:t>
            </a:r>
            <a:r>
              <a:rPr lang="en" sz="1800" dirty="0">
                <a:solidFill>
                  <a:srgbClr val="24292E"/>
                </a:solidFill>
                <a:latin typeface="Open Sans"/>
                <a:ea typeface="Open Sans"/>
                <a:cs typeface="Open Sans"/>
                <a:sym typeface="Open Sans"/>
              </a:rPr>
              <a:t>K-Means</a:t>
            </a:r>
            <a:r>
              <a:rPr lang="en" sz="1800" dirty="0">
                <a:latin typeface="Open Sans"/>
                <a:ea typeface="Open Sans"/>
                <a:cs typeface="Open Sans"/>
                <a:sym typeface="Open Sans"/>
              </a:rPr>
              <a:t> and PAM</a:t>
            </a:r>
            <a:endParaRPr sz="1800" dirty="0">
              <a:latin typeface="Open Sans"/>
              <a:ea typeface="Open Sans"/>
              <a:cs typeface="Open Sans"/>
              <a:sym typeface="Open Sans"/>
            </a:endParaRPr>
          </a:p>
          <a:p>
            <a:pPr marL="457200" lvl="0" indent="-342900" rtl="0">
              <a:spcBef>
                <a:spcPts val="0"/>
              </a:spcBef>
              <a:spcAft>
                <a:spcPts val="0"/>
              </a:spcAft>
              <a:buSzPts val="1800"/>
              <a:buFont typeface="Open Sans"/>
              <a:buChar char="●"/>
            </a:pPr>
            <a:r>
              <a:rPr lang="en" sz="1800" dirty="0">
                <a:latin typeface="Open Sans"/>
                <a:ea typeface="Open Sans"/>
                <a:cs typeface="Open Sans"/>
                <a:sym typeface="Open Sans"/>
              </a:rPr>
              <a:t>Sequential looks noisy</a:t>
            </a:r>
            <a:endParaRPr sz="1800" dirty="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228600" y="164592"/>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Result – Comparison </a:t>
            </a:r>
            <a:endParaRPr dirty="0"/>
          </a:p>
        </p:txBody>
      </p:sp>
      <p:pic>
        <p:nvPicPr>
          <p:cNvPr id="341" name="Shape 341"/>
          <p:cNvPicPr preferRelativeResize="0"/>
          <p:nvPr/>
        </p:nvPicPr>
        <p:blipFill>
          <a:blip r:embed="rId3">
            <a:alphaModFix/>
          </a:blip>
          <a:stretch>
            <a:fillRect/>
          </a:stretch>
        </p:blipFill>
        <p:spPr>
          <a:xfrm>
            <a:off x="152400" y="1366400"/>
            <a:ext cx="8839201" cy="2410691"/>
          </a:xfrm>
          <a:prstGeom prst="rect">
            <a:avLst/>
          </a:prstGeom>
          <a:noFill/>
          <a:ln>
            <a:noFill/>
          </a:ln>
        </p:spPr>
      </p:pic>
      <p:sp>
        <p:nvSpPr>
          <p:cNvPr id="342" name="Shape 342"/>
          <p:cNvSpPr txBox="1"/>
          <p:nvPr/>
        </p:nvSpPr>
        <p:spPr>
          <a:xfrm>
            <a:off x="571500" y="3991075"/>
            <a:ext cx="8001000" cy="7074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Open Sans"/>
              <a:buChar char="●"/>
            </a:pPr>
            <a:r>
              <a:rPr lang="en" sz="1800">
                <a:latin typeface="Open Sans"/>
                <a:ea typeface="Open Sans"/>
                <a:cs typeface="Open Sans"/>
                <a:sym typeface="Open Sans"/>
              </a:rPr>
              <a:t>K-means and PAM show similar results</a:t>
            </a:r>
            <a:endParaRPr sz="1800">
              <a:latin typeface="Open Sans"/>
              <a:ea typeface="Open Sans"/>
              <a:cs typeface="Open Sans"/>
              <a:sym typeface="Open Sans"/>
            </a:endParaRPr>
          </a:p>
          <a:p>
            <a:pPr marL="457200" lvl="0" indent="-342900" rtl="0">
              <a:spcBef>
                <a:spcPts val="0"/>
              </a:spcBef>
              <a:spcAft>
                <a:spcPts val="0"/>
              </a:spcAft>
              <a:buSzPts val="1800"/>
              <a:buFont typeface="Open Sans"/>
              <a:buChar char="●"/>
            </a:pPr>
            <a:r>
              <a:rPr lang="en" sz="1800">
                <a:latin typeface="Open Sans"/>
                <a:ea typeface="Open Sans"/>
                <a:cs typeface="Open Sans"/>
                <a:sym typeface="Open Sans"/>
              </a:rPr>
              <a:t>Does not perfectly match with the true clusters.</a:t>
            </a:r>
            <a:endParaRPr sz="18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Conclusions</a:t>
            </a:r>
            <a:endParaRPr sz="3600" b="1" i="0" u="none" strike="noStrike" cap="none" dirty="0">
              <a:solidFill>
                <a:schemeClr val="accent1"/>
              </a:solidFill>
              <a:latin typeface="PT Sans Narrow"/>
              <a:ea typeface="PT Sans Narrow"/>
              <a:cs typeface="PT Sans Narrow"/>
              <a:sym typeface="PT Sans Narrow"/>
            </a:endParaRPr>
          </a:p>
        </p:txBody>
      </p:sp>
      <p:sp>
        <p:nvSpPr>
          <p:cNvPr id="348" name="Shape 348"/>
          <p:cNvSpPr txBox="1">
            <a:spLocks noGrp="1"/>
          </p:cNvSpPr>
          <p:nvPr>
            <p:ph type="body" idx="1"/>
          </p:nvPr>
        </p:nvSpPr>
        <p:spPr>
          <a:xfrm>
            <a:off x="311700" y="872000"/>
            <a:ext cx="8520600" cy="4104000"/>
          </a:xfrm>
          <a:prstGeom prst="rect">
            <a:avLst/>
          </a:prstGeom>
          <a:noFill/>
          <a:ln>
            <a:noFill/>
          </a:ln>
        </p:spPr>
        <p:txBody>
          <a:bodyPr spcFirstLastPara="1" wrap="square" lIns="91425" tIns="91425" rIns="91425" bIns="91425" anchor="t" anchorCtr="0">
            <a:noAutofit/>
          </a:bodyPr>
          <a:lstStyle/>
          <a:p>
            <a:pPr marL="457200" lvl="0" indent="-266700" rtl="0">
              <a:spcBef>
                <a:spcPts val="300"/>
              </a:spcBef>
              <a:spcAft>
                <a:spcPts val="0"/>
              </a:spcAft>
              <a:buClr>
                <a:srgbClr val="24292E"/>
              </a:buClr>
              <a:buSzPts val="600"/>
              <a:buChar char="⚫"/>
            </a:pPr>
            <a:r>
              <a:rPr lang="en" sz="1600">
                <a:solidFill>
                  <a:srgbClr val="24292E"/>
                </a:solidFill>
              </a:rPr>
              <a:t>It is difficult to simulate realistic data.</a:t>
            </a:r>
            <a:endParaRPr sz="1600">
              <a:solidFill>
                <a:srgbClr val="24292E"/>
              </a:solidFill>
            </a:endParaRPr>
          </a:p>
          <a:p>
            <a:pPr marL="457200" lvl="0" indent="-266700" rtl="0">
              <a:spcBef>
                <a:spcPts val="0"/>
              </a:spcBef>
              <a:spcAft>
                <a:spcPts val="0"/>
              </a:spcAft>
              <a:buClr>
                <a:srgbClr val="24292E"/>
              </a:buClr>
              <a:buSzPts val="600"/>
              <a:buChar char="⚫"/>
            </a:pPr>
            <a:r>
              <a:rPr lang="en" sz="1600">
                <a:solidFill>
                  <a:srgbClr val="24292E"/>
                </a:solidFill>
              </a:rPr>
              <a:t>For simulations, K-Means works better. </a:t>
            </a:r>
            <a:endParaRPr sz="1600">
              <a:solidFill>
                <a:srgbClr val="24292E"/>
              </a:solidFill>
            </a:endParaRPr>
          </a:p>
          <a:p>
            <a:pPr marL="457200" lvl="0" indent="-266700" rtl="0">
              <a:spcBef>
                <a:spcPts val="0"/>
              </a:spcBef>
              <a:spcAft>
                <a:spcPts val="0"/>
              </a:spcAft>
              <a:buClr>
                <a:srgbClr val="24292E"/>
              </a:buClr>
              <a:buSzPts val="600"/>
              <a:buChar char="⚫"/>
            </a:pPr>
            <a:r>
              <a:rPr lang="en" sz="1600">
                <a:solidFill>
                  <a:srgbClr val="24292E"/>
                </a:solidFill>
              </a:rPr>
              <a:t>For the real data, neither K-Means nor PAM dominates as the “better” algorithm.</a:t>
            </a:r>
            <a:endParaRPr sz="1600">
              <a:solidFill>
                <a:srgbClr val="24292E"/>
              </a:solidFill>
            </a:endParaRPr>
          </a:p>
          <a:p>
            <a:pPr marL="0" lvl="0" indent="0" rtl="0">
              <a:spcBef>
                <a:spcPts val="300"/>
              </a:spcBef>
              <a:spcAft>
                <a:spcPts val="0"/>
              </a:spcAft>
              <a:buNone/>
            </a:pPr>
            <a:endParaRPr sz="600">
              <a:solidFill>
                <a:srgbClr val="24292E"/>
              </a:solidFill>
            </a:endParaRPr>
          </a:p>
          <a:p>
            <a:pPr marL="457200" lvl="0" indent="-266700" rtl="0">
              <a:spcBef>
                <a:spcPts val="300"/>
              </a:spcBef>
              <a:spcAft>
                <a:spcPts val="0"/>
              </a:spcAft>
              <a:buClr>
                <a:srgbClr val="24292E"/>
              </a:buClr>
              <a:buSzPts val="600"/>
              <a:buChar char="⚫"/>
            </a:pPr>
            <a:r>
              <a:rPr lang="en" sz="1600">
                <a:solidFill>
                  <a:srgbClr val="24292E"/>
                </a:solidFill>
              </a:rPr>
              <a:t>Non-sequential(traditional) methods gives the highest average random Index. </a:t>
            </a:r>
            <a:endParaRPr sz="1600">
              <a:solidFill>
                <a:srgbClr val="24292E"/>
              </a:solidFill>
            </a:endParaRPr>
          </a:p>
          <a:p>
            <a:pPr marL="914400" lvl="1" indent="-317500" rtl="0">
              <a:spcBef>
                <a:spcPts val="0"/>
              </a:spcBef>
              <a:spcAft>
                <a:spcPts val="0"/>
              </a:spcAft>
              <a:buClr>
                <a:srgbClr val="24292E"/>
              </a:buClr>
              <a:buSzPts val="1400"/>
              <a:buChar char="○"/>
            </a:pPr>
            <a:r>
              <a:rPr lang="en" sz="1600">
                <a:solidFill>
                  <a:srgbClr val="24292E"/>
                </a:solidFill>
              </a:rPr>
              <a:t>Cons : Only when the number of clusters (k) is correctly assigned, </a:t>
            </a:r>
            <a:endParaRPr sz="1600">
              <a:solidFill>
                <a:srgbClr val="24292E"/>
              </a:solidFill>
            </a:endParaRPr>
          </a:p>
          <a:p>
            <a:pPr marL="457200" lvl="0" indent="-266700" rtl="0">
              <a:spcBef>
                <a:spcPts val="0"/>
              </a:spcBef>
              <a:spcAft>
                <a:spcPts val="0"/>
              </a:spcAft>
              <a:buClr>
                <a:srgbClr val="24292E"/>
              </a:buClr>
              <a:buSzPts val="600"/>
              <a:buChar char="⚫"/>
            </a:pPr>
            <a:r>
              <a:rPr lang="en" sz="1600">
                <a:solidFill>
                  <a:srgbClr val="24292E"/>
                </a:solidFill>
              </a:rPr>
              <a:t>Sequential methods are robust to the choice of the number of clusters(k).</a:t>
            </a:r>
            <a:endParaRPr sz="1600">
              <a:solidFill>
                <a:srgbClr val="24292E"/>
              </a:solidFill>
            </a:endParaRPr>
          </a:p>
          <a:p>
            <a:pPr marL="914400" lvl="1" indent="-317500" rtl="0">
              <a:spcBef>
                <a:spcPts val="0"/>
              </a:spcBef>
              <a:spcAft>
                <a:spcPts val="0"/>
              </a:spcAft>
              <a:buClr>
                <a:srgbClr val="24292E"/>
              </a:buClr>
              <a:buSzPts val="1400"/>
              <a:buChar char="○"/>
            </a:pPr>
            <a:r>
              <a:rPr lang="en" sz="1600">
                <a:solidFill>
                  <a:srgbClr val="24292E"/>
                </a:solidFill>
              </a:rPr>
              <a:t>Cons : Took twice as much time compared to traditional algorithms.</a:t>
            </a:r>
            <a:endParaRPr sz="1600">
              <a:solidFill>
                <a:srgbClr val="24292E"/>
              </a:solidFill>
            </a:endParaRPr>
          </a:p>
          <a:p>
            <a:pPr marL="0" lvl="0" indent="0" rtl="0">
              <a:spcBef>
                <a:spcPts val="300"/>
              </a:spcBef>
              <a:spcAft>
                <a:spcPts val="0"/>
              </a:spcAft>
              <a:buNone/>
            </a:pPr>
            <a:endParaRPr sz="600">
              <a:solidFill>
                <a:srgbClr val="24292E"/>
              </a:solidFill>
            </a:endParaRPr>
          </a:p>
          <a:p>
            <a:pPr marL="457200" lvl="0" indent="-266700" rtl="0">
              <a:spcBef>
                <a:spcPts val="300"/>
              </a:spcBef>
              <a:spcAft>
                <a:spcPts val="0"/>
              </a:spcAft>
              <a:buClr>
                <a:srgbClr val="24292E"/>
              </a:buClr>
              <a:buSzPts val="600"/>
              <a:buChar char="⚫"/>
            </a:pPr>
            <a:r>
              <a:rPr lang="en" sz="1600">
                <a:solidFill>
                  <a:srgbClr val="24292E"/>
                </a:solidFill>
              </a:rPr>
              <a:t>No method is perfect in our datasets </a:t>
            </a:r>
            <a:endParaRPr sz="1600">
              <a:solidFill>
                <a:srgbClr val="24292E"/>
              </a:solidFill>
            </a:endParaRPr>
          </a:p>
          <a:p>
            <a:pPr marL="914400" lvl="1" indent="-330200" rtl="0">
              <a:spcBef>
                <a:spcPts val="0"/>
              </a:spcBef>
              <a:spcAft>
                <a:spcPts val="0"/>
              </a:spcAft>
              <a:buClr>
                <a:srgbClr val="24292E"/>
              </a:buClr>
              <a:buSzPts val="1600"/>
              <a:buChar char="○"/>
            </a:pPr>
            <a:r>
              <a:rPr lang="en" sz="1600">
                <a:solidFill>
                  <a:srgbClr val="24292E"/>
                </a:solidFill>
              </a:rPr>
              <a:t>Many possible proposed clustering methods can be attempted.</a:t>
            </a:r>
            <a:endParaRPr sz="1600">
              <a:solidFill>
                <a:srgbClr val="24292E"/>
              </a:solidFill>
            </a:endParaRPr>
          </a:p>
          <a:p>
            <a:pPr marL="914400" lvl="1" indent="-330200" rtl="0">
              <a:spcBef>
                <a:spcPts val="0"/>
              </a:spcBef>
              <a:spcAft>
                <a:spcPts val="0"/>
              </a:spcAft>
              <a:buClr>
                <a:srgbClr val="24292E"/>
              </a:buClr>
              <a:buSzPts val="1600"/>
              <a:buChar char="○"/>
            </a:pPr>
            <a:r>
              <a:rPr lang="en" sz="1600">
                <a:solidFill>
                  <a:srgbClr val="24292E"/>
                </a:solidFill>
              </a:rPr>
              <a:t>I.e., Subsampling, Ensemble clustering, ...</a:t>
            </a:r>
            <a:endParaRPr sz="1600">
              <a:solidFill>
                <a:srgbClr val="24292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3600" b="1" i="0" u="none" strike="noStrike" cap="none" dirty="0">
                <a:solidFill>
                  <a:schemeClr val="accent1"/>
                </a:solidFill>
                <a:latin typeface="PT Sans Narrow"/>
                <a:ea typeface="PT Sans Narrow"/>
                <a:cs typeface="PT Sans Narrow"/>
                <a:sym typeface="PT Sans Narrow"/>
              </a:rPr>
              <a:t>Data</a:t>
            </a:r>
            <a:endParaRPr sz="3600" b="1" i="0" u="none" strike="noStrike" cap="none" dirty="0">
              <a:solidFill>
                <a:schemeClr val="accent1"/>
              </a:solidFill>
              <a:latin typeface="PT Sans Narrow"/>
              <a:ea typeface="PT Sans Narrow"/>
              <a:cs typeface="PT Sans Narrow"/>
              <a:sym typeface="PT Sans Narrow"/>
            </a:endParaRPr>
          </a:p>
        </p:txBody>
      </p:sp>
      <p:sp>
        <p:nvSpPr>
          <p:cNvPr id="472" name="Shape 472"/>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Open Sans"/>
              <a:buNone/>
            </a:pPr>
            <a:r>
              <a:rPr lang="en" sz="1400" b="1" i="0" u="none" strike="noStrike" cap="none" dirty="0">
                <a:solidFill>
                  <a:srgbClr val="000000"/>
                </a:solidFill>
                <a:latin typeface="PT Sans Narrow"/>
                <a:ea typeface="PT Sans Narrow"/>
                <a:cs typeface="PT Sans Narrow"/>
                <a:sym typeface="PT Sans Narrow"/>
              </a:rPr>
              <a:t>a) p63-HBC-diff dataset -&gt; simulations</a:t>
            </a:r>
            <a:endParaRPr sz="1400" b="1" i="0" u="none" strike="noStrike" cap="none" dirty="0">
              <a:solidFill>
                <a:srgbClr val="000000"/>
              </a:solidFill>
              <a:latin typeface="PT Sans Narrow"/>
              <a:ea typeface="PT Sans Narrow"/>
              <a:cs typeface="PT Sans Narrow"/>
              <a:sym typeface="PT Sans Narrow"/>
            </a:endParaRPr>
          </a:p>
          <a:p>
            <a:pPr marL="0" marR="0" lvl="0" indent="0" algn="l" rtl="0">
              <a:lnSpc>
                <a:spcPct val="115000"/>
              </a:lnSpc>
              <a:spcBef>
                <a:spcPts val="0"/>
              </a:spcBef>
              <a:spcAft>
                <a:spcPts val="0"/>
              </a:spcAft>
              <a:buClr>
                <a:schemeClr val="dk2"/>
              </a:buClr>
              <a:buSzPts val="1800"/>
              <a:buFont typeface="Open Sans"/>
              <a:buNone/>
            </a:pPr>
            <a:endParaRPr sz="1400" b="1" i="0" u="none" strike="noStrike" cap="none" dirty="0">
              <a:solidFill>
                <a:srgbClr val="000000"/>
              </a:solidFill>
              <a:latin typeface="PT Sans Narrow"/>
              <a:ea typeface="PT Sans Narrow"/>
              <a:cs typeface="PT Sans Narrow"/>
              <a:sym typeface="PT Sans Narrow"/>
            </a:endParaRPr>
          </a:p>
          <a:p>
            <a:pPr marL="0" marR="0" lvl="0" indent="0" algn="l" rtl="0">
              <a:lnSpc>
                <a:spcPct val="115000"/>
              </a:lnSpc>
              <a:spcBef>
                <a:spcPts val="0"/>
              </a:spcBef>
              <a:spcAft>
                <a:spcPts val="0"/>
              </a:spcAft>
              <a:buClr>
                <a:schemeClr val="dk2"/>
              </a:buClr>
              <a:buSzPts val="1800"/>
              <a:buFont typeface="Open Sans"/>
              <a:buNone/>
            </a:pPr>
            <a:r>
              <a:rPr lang="en" sz="1400" b="1" i="0" u="none" strike="noStrike" cap="none" dirty="0">
                <a:solidFill>
                  <a:srgbClr val="000000"/>
                </a:solidFill>
                <a:latin typeface="PT Sans Narrow"/>
                <a:ea typeface="PT Sans Narrow"/>
                <a:cs typeface="PT Sans Narrow"/>
                <a:sym typeface="PT Sans Narrow"/>
              </a:rPr>
              <a:t>b)</a:t>
            </a:r>
            <a:r>
              <a:rPr lang="en" sz="1200" b="0" i="0" u="sng" strike="noStrike" cap="none" dirty="0">
                <a:solidFill>
                  <a:schemeClr val="hlink"/>
                </a:solidFill>
                <a:latin typeface="Roboto"/>
                <a:ea typeface="Roboto"/>
                <a:cs typeface="Roboto"/>
                <a:sym typeface="Roboto"/>
                <a:hlinkClick r:id="rId3"/>
              </a:rPr>
              <a:t>Li, H. et al. Reference component analysis of single-cell transcriptomes elucidates cellular heterogeneity in human colorectal tumors. Nat. Genet. (2017)</a:t>
            </a:r>
            <a:r>
              <a:rPr lang="en" sz="1400" b="1" i="0" u="none" strike="noStrike" cap="none" dirty="0">
                <a:solidFill>
                  <a:srgbClr val="000000"/>
                </a:solidFill>
                <a:latin typeface="PT Sans Narrow"/>
                <a:ea typeface="PT Sans Narrow"/>
                <a:cs typeface="PT Sans Narrow"/>
                <a:sym typeface="PT Sans Narrow"/>
              </a:rPr>
              <a:t>  55186 features  561 samples -&gt; simulations</a:t>
            </a:r>
            <a:endParaRPr sz="1400" b="1" i="0" u="none" strike="noStrike" cap="none" dirty="0">
              <a:solidFill>
                <a:srgbClr val="000000"/>
              </a:solidFill>
              <a:latin typeface="PT Sans Narrow"/>
              <a:ea typeface="PT Sans Narrow"/>
              <a:cs typeface="PT Sans Narrow"/>
              <a:sym typeface="PT Sans Narrow"/>
            </a:endParaRPr>
          </a:p>
          <a:p>
            <a:pPr marL="0" marR="0" lvl="0" indent="0" algn="l" rtl="0">
              <a:lnSpc>
                <a:spcPct val="115000"/>
              </a:lnSpc>
              <a:spcBef>
                <a:spcPts val="0"/>
              </a:spcBef>
              <a:spcAft>
                <a:spcPts val="0"/>
              </a:spcAft>
              <a:buClr>
                <a:schemeClr val="dk2"/>
              </a:buClr>
              <a:buSzPts val="1800"/>
              <a:buFont typeface="Open Sans"/>
              <a:buNone/>
            </a:pPr>
            <a:endParaRPr sz="1400" b="1" i="0" u="none" strike="noStrike" cap="none" dirty="0">
              <a:solidFill>
                <a:srgbClr val="000000"/>
              </a:solidFill>
              <a:latin typeface="PT Sans Narrow"/>
              <a:ea typeface="PT Sans Narrow"/>
              <a:cs typeface="PT Sans Narrow"/>
              <a:sym typeface="PT Sans Narrow"/>
            </a:endParaRPr>
          </a:p>
          <a:p>
            <a:pPr marL="0" marR="0" lvl="0" indent="0" algn="l" rtl="0">
              <a:lnSpc>
                <a:spcPct val="115000"/>
              </a:lnSpc>
              <a:spcBef>
                <a:spcPts val="0"/>
              </a:spcBef>
              <a:spcAft>
                <a:spcPts val="0"/>
              </a:spcAft>
              <a:buClr>
                <a:schemeClr val="dk2"/>
              </a:buClr>
              <a:buSzPts val="1800"/>
              <a:buFont typeface="Open Sans"/>
              <a:buNone/>
            </a:pPr>
            <a:r>
              <a:rPr lang="en" sz="1400" b="1" i="0" u="none" strike="noStrike" cap="none" dirty="0">
                <a:solidFill>
                  <a:srgbClr val="000000"/>
                </a:solidFill>
                <a:latin typeface="PT Sans Narrow"/>
                <a:ea typeface="PT Sans Narrow"/>
                <a:cs typeface="PT Sans Narrow"/>
                <a:sym typeface="PT Sans Narrow"/>
              </a:rPr>
              <a:t>c) </a:t>
            </a:r>
            <a:r>
              <a:rPr lang="en" sz="1200" b="0" i="0" u="sng" strike="noStrike" cap="none" dirty="0">
                <a:solidFill>
                  <a:schemeClr val="hlink"/>
                </a:solidFill>
                <a:latin typeface="Roboto"/>
                <a:ea typeface="Roboto"/>
                <a:cs typeface="Roboto"/>
                <a:sym typeface="Roboto"/>
                <a:hlinkClick r:id="rId4"/>
              </a:rPr>
              <a:t>Patel, A. P. et al. Single-cell RNA-seq highlights intratumoral heterogeneity in primary glioblastoma. Science 344, 1396–1401 (2014)</a:t>
            </a:r>
            <a:r>
              <a:rPr lang="en" sz="1400" b="1" i="0" u="none" strike="noStrike" cap="none" dirty="0">
                <a:solidFill>
                  <a:srgbClr val="000000"/>
                </a:solidFill>
                <a:latin typeface="PT Sans Narrow"/>
                <a:ea typeface="PT Sans Narrow"/>
                <a:cs typeface="PT Sans Narrow"/>
                <a:sym typeface="PT Sans Narrow"/>
              </a:rPr>
              <a:t>  5948 features  430 samples -&gt; use real data, don't simulate</a:t>
            </a:r>
            <a:endParaRPr sz="1400" b="1" i="0" u="none" strike="noStrike" cap="none" dirty="0">
              <a:solidFill>
                <a:srgbClr val="000000"/>
              </a:solidFill>
              <a:latin typeface="PT Sans Narrow"/>
              <a:ea typeface="PT Sans Narrow"/>
              <a:cs typeface="PT Sans Narrow"/>
              <a:sym typeface="PT Sans Narrow"/>
            </a:endParaRPr>
          </a:p>
          <a:p>
            <a:pPr marL="0" marR="0" lvl="0" indent="0" algn="l" rtl="0">
              <a:lnSpc>
                <a:spcPct val="115000"/>
              </a:lnSpc>
              <a:spcBef>
                <a:spcPts val="0"/>
              </a:spcBef>
              <a:spcAft>
                <a:spcPts val="1600"/>
              </a:spcAft>
              <a:buClr>
                <a:schemeClr val="dk2"/>
              </a:buClr>
              <a:buSzPts val="1800"/>
              <a:buFont typeface="Open Sans"/>
              <a:buNone/>
            </a:pPr>
            <a:endParaRPr sz="1400" b="1"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p:nvPr/>
        </p:nvSpPr>
        <p:spPr>
          <a:xfrm>
            <a:off x="3611700" y="1915500"/>
            <a:ext cx="1920600" cy="1312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8000">
                <a:solidFill>
                  <a:schemeClr val="accent1"/>
                </a:solidFill>
                <a:latin typeface="PT Sans Narrow"/>
                <a:ea typeface="PT Sans Narrow"/>
                <a:cs typeface="PT Sans Narrow"/>
                <a:sym typeface="PT Sans Narrow"/>
              </a:rPr>
              <a:t>Q&amp;A</a:t>
            </a:r>
            <a:endParaRPr sz="8000">
              <a:solidFill>
                <a:schemeClr val="accent1"/>
              </a:solidFill>
              <a:latin typeface="PT Sans Narrow"/>
              <a:ea typeface="PT Sans Narrow"/>
              <a:cs typeface="PT Sans Narrow"/>
              <a:sym typeface="PT Sans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pic>
        <p:nvPicPr>
          <p:cNvPr id="358" name="Shape 358"/>
          <p:cNvPicPr preferRelativeResize="0"/>
          <p:nvPr/>
        </p:nvPicPr>
        <p:blipFill rotWithShape="1">
          <a:blip r:embed="rId3">
            <a:alphaModFix/>
          </a:blip>
          <a:srcRect/>
          <a:stretch/>
        </p:blipFill>
        <p:spPr>
          <a:xfrm>
            <a:off x="4477900" y="1440950"/>
            <a:ext cx="1905000" cy="1905000"/>
          </a:xfrm>
          <a:prstGeom prst="rect">
            <a:avLst/>
          </a:prstGeom>
          <a:noFill/>
          <a:ln>
            <a:noFill/>
          </a:ln>
        </p:spPr>
      </p:pic>
      <p:sp>
        <p:nvSpPr>
          <p:cNvPr id="359" name="Shape 359"/>
          <p:cNvSpPr txBox="1">
            <a:spLocks noGrp="1"/>
          </p:cNvSpPr>
          <p:nvPr>
            <p:ph type="title"/>
          </p:nvPr>
        </p:nvSpPr>
        <p:spPr>
          <a:xfrm>
            <a:off x="228600" y="164592"/>
            <a:ext cx="8520600" cy="123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Why do we want to cluster them?  </a:t>
            </a:r>
            <a:endParaRPr sz="3600" b="1" i="0" u="none" strike="noStrike" cap="none" dirty="0">
              <a:solidFill>
                <a:schemeClr val="accent1"/>
              </a:solidFill>
              <a:latin typeface="PT Sans Narrow"/>
              <a:ea typeface="PT Sans Narrow"/>
              <a:cs typeface="PT Sans Narrow"/>
              <a:sym typeface="PT Sans Narrow"/>
            </a:endParaRPr>
          </a:p>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Why in single cell level?</a:t>
            </a:r>
            <a:endParaRPr sz="3600" b="1" i="0" u="none" strike="noStrike" cap="none" dirty="0">
              <a:solidFill>
                <a:schemeClr val="accent1"/>
              </a:solidFill>
              <a:latin typeface="PT Sans Narrow"/>
              <a:ea typeface="PT Sans Narrow"/>
              <a:cs typeface="PT Sans Narrow"/>
              <a:sym typeface="PT Sans Narrow"/>
            </a:endParaRPr>
          </a:p>
          <a:p>
            <a:pPr marL="0" marR="0" lvl="0" indent="0" algn="l" rtl="0">
              <a:lnSpc>
                <a:spcPct val="100000"/>
              </a:lnSpc>
              <a:spcBef>
                <a:spcPts val="0"/>
              </a:spcBef>
              <a:spcAft>
                <a:spcPts val="0"/>
              </a:spcAft>
              <a:buClr>
                <a:schemeClr val="accent1"/>
              </a:buClr>
              <a:buSzPts val="3600"/>
              <a:buFont typeface="PT Sans Narrow"/>
              <a:buNone/>
            </a:pPr>
            <a:endParaRPr sz="3600" b="1" i="0" u="none" strike="noStrike" cap="none" dirty="0">
              <a:solidFill>
                <a:schemeClr val="accent1"/>
              </a:solidFill>
              <a:latin typeface="PT Sans Narrow"/>
              <a:ea typeface="PT Sans Narrow"/>
              <a:cs typeface="PT Sans Narrow"/>
              <a:sym typeface="PT Sans Narrow"/>
            </a:endParaRPr>
          </a:p>
        </p:txBody>
      </p:sp>
      <p:cxnSp>
        <p:nvCxnSpPr>
          <p:cNvPr id="360" name="Shape 360"/>
          <p:cNvCxnSpPr/>
          <p:nvPr/>
        </p:nvCxnSpPr>
        <p:spPr>
          <a:xfrm rot="10800000" flipH="1">
            <a:off x="3584425" y="3024463"/>
            <a:ext cx="1093800" cy="2100"/>
          </a:xfrm>
          <a:prstGeom prst="straightConnector1">
            <a:avLst/>
          </a:prstGeom>
          <a:noFill/>
          <a:ln w="38100" cap="flat" cmpd="sng">
            <a:solidFill>
              <a:schemeClr val="dk2"/>
            </a:solidFill>
            <a:prstDash val="solid"/>
            <a:round/>
            <a:headEnd type="none" w="sm" len="sm"/>
            <a:tailEnd type="triangle" w="med" len="med"/>
          </a:ln>
        </p:spPr>
      </p:cxnSp>
      <p:pic>
        <p:nvPicPr>
          <p:cNvPr id="361" name="Shape 361"/>
          <p:cNvPicPr preferRelativeResize="0"/>
          <p:nvPr/>
        </p:nvPicPr>
        <p:blipFill rotWithShape="1">
          <a:blip r:embed="rId4">
            <a:alphaModFix/>
          </a:blip>
          <a:srcRect/>
          <a:stretch/>
        </p:blipFill>
        <p:spPr>
          <a:xfrm>
            <a:off x="6131075" y="2228750"/>
            <a:ext cx="1807800" cy="1840781"/>
          </a:xfrm>
          <a:prstGeom prst="rect">
            <a:avLst/>
          </a:prstGeom>
          <a:noFill/>
          <a:ln>
            <a:noFill/>
          </a:ln>
        </p:spPr>
      </p:pic>
      <p:pic>
        <p:nvPicPr>
          <p:cNvPr id="362" name="Shape 362"/>
          <p:cNvPicPr preferRelativeResize="0"/>
          <p:nvPr/>
        </p:nvPicPr>
        <p:blipFill rotWithShape="1">
          <a:blip r:embed="rId5">
            <a:alphaModFix/>
          </a:blip>
          <a:srcRect/>
          <a:stretch/>
        </p:blipFill>
        <p:spPr>
          <a:xfrm>
            <a:off x="174275" y="1931775"/>
            <a:ext cx="3279625" cy="2187510"/>
          </a:xfrm>
          <a:prstGeom prst="rect">
            <a:avLst/>
          </a:prstGeom>
          <a:noFill/>
          <a:ln>
            <a:noFill/>
          </a:ln>
        </p:spPr>
      </p:pic>
      <p:pic>
        <p:nvPicPr>
          <p:cNvPr id="363" name="Shape 363"/>
          <p:cNvPicPr preferRelativeResize="0"/>
          <p:nvPr/>
        </p:nvPicPr>
        <p:blipFill rotWithShape="1">
          <a:blip r:embed="rId6">
            <a:alphaModFix/>
          </a:blip>
          <a:srcRect/>
          <a:stretch/>
        </p:blipFill>
        <p:spPr>
          <a:xfrm>
            <a:off x="6048675" y="782859"/>
            <a:ext cx="1807800" cy="1445891"/>
          </a:xfrm>
          <a:prstGeom prst="rect">
            <a:avLst/>
          </a:prstGeom>
          <a:noFill/>
          <a:ln>
            <a:noFill/>
          </a:ln>
        </p:spPr>
      </p:pic>
      <p:pic>
        <p:nvPicPr>
          <p:cNvPr id="364" name="Shape 364"/>
          <p:cNvPicPr preferRelativeResize="0"/>
          <p:nvPr/>
        </p:nvPicPr>
        <p:blipFill rotWithShape="1">
          <a:blip r:embed="rId7">
            <a:alphaModFix/>
          </a:blip>
          <a:srcRect/>
          <a:stretch/>
        </p:blipFill>
        <p:spPr>
          <a:xfrm>
            <a:off x="5130825" y="3274575"/>
            <a:ext cx="1326926" cy="1235998"/>
          </a:xfrm>
          <a:prstGeom prst="rect">
            <a:avLst/>
          </a:prstGeom>
          <a:noFill/>
          <a:ln>
            <a:noFill/>
          </a:ln>
        </p:spPr>
      </p:pic>
      <p:pic>
        <p:nvPicPr>
          <p:cNvPr id="365" name="Shape 365"/>
          <p:cNvPicPr preferRelativeResize="0"/>
          <p:nvPr/>
        </p:nvPicPr>
        <p:blipFill rotWithShape="1">
          <a:blip r:embed="rId8">
            <a:alphaModFix/>
          </a:blip>
          <a:srcRect/>
          <a:stretch/>
        </p:blipFill>
        <p:spPr>
          <a:xfrm>
            <a:off x="6927075" y="3392825"/>
            <a:ext cx="1807803" cy="1374278"/>
          </a:xfrm>
          <a:prstGeom prst="rect">
            <a:avLst/>
          </a:prstGeom>
          <a:noFill/>
          <a:ln>
            <a:noFill/>
          </a:ln>
        </p:spPr>
      </p:pic>
      <p:pic>
        <p:nvPicPr>
          <p:cNvPr id="366" name="Shape 366"/>
          <p:cNvPicPr preferRelativeResize="0"/>
          <p:nvPr/>
        </p:nvPicPr>
        <p:blipFill rotWithShape="1">
          <a:blip r:embed="rId9">
            <a:alphaModFix/>
          </a:blip>
          <a:srcRect/>
          <a:stretch/>
        </p:blipFill>
        <p:spPr>
          <a:xfrm>
            <a:off x="7856475" y="2124087"/>
            <a:ext cx="1093800" cy="895326"/>
          </a:xfrm>
          <a:prstGeom prst="rect">
            <a:avLst/>
          </a:prstGeom>
          <a:noFill/>
          <a:ln>
            <a:noFill/>
          </a:ln>
        </p:spPr>
      </p:pic>
      <p:sp>
        <p:nvSpPr>
          <p:cNvPr id="367" name="Shape 367"/>
          <p:cNvSpPr txBox="1"/>
          <p:nvPr/>
        </p:nvSpPr>
        <p:spPr>
          <a:xfrm>
            <a:off x="982649" y="1647950"/>
            <a:ext cx="2312400" cy="39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Open Sans"/>
                <a:ea typeface="Open Sans"/>
                <a:cs typeface="Open Sans"/>
                <a:sym typeface="Open Sans"/>
              </a:rPr>
              <a:t>Noisy &amp; Large</a:t>
            </a:r>
            <a:endParaRPr sz="1800" b="1" i="0" u="none" strike="noStrike" cap="none">
              <a:solidFill>
                <a:schemeClr val="dk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Agenda</a:t>
            </a:r>
            <a:endParaRPr sz="3600" b="1" i="0" u="none" strike="noStrike" cap="none" dirty="0">
              <a:solidFill>
                <a:schemeClr val="accent1"/>
              </a:solidFill>
              <a:latin typeface="PT Sans Narrow"/>
              <a:ea typeface="PT Sans Narrow"/>
              <a:cs typeface="PT Sans Narrow"/>
              <a:sym typeface="PT Sans Narrow"/>
            </a:endParaRPr>
          </a:p>
        </p:txBody>
      </p:sp>
      <p:sp>
        <p:nvSpPr>
          <p:cNvPr id="485" name="Shape 485"/>
          <p:cNvSpPr txBox="1">
            <a:spLocks noGrp="1"/>
          </p:cNvSpPr>
          <p:nvPr>
            <p:ph type="body" idx="1"/>
          </p:nvPr>
        </p:nvSpPr>
        <p:spPr>
          <a:xfrm>
            <a:off x="311700" y="793725"/>
            <a:ext cx="8520600" cy="407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Open Sans"/>
              <a:buNone/>
            </a:pPr>
            <a:r>
              <a:rPr lang="en" sz="1200" b="1" i="0" u="none" strike="noStrike" cap="none">
                <a:solidFill>
                  <a:srgbClr val="000000"/>
                </a:solidFill>
                <a:latin typeface="Open Sans"/>
                <a:ea typeface="Open Sans"/>
                <a:cs typeface="Open Sans"/>
                <a:sym typeface="Open Sans"/>
              </a:rPr>
              <a:t>Background</a:t>
            </a:r>
            <a:r>
              <a:rPr lang="en" sz="1200" b="0" i="0" u="none" strike="noStrike" cap="none">
                <a:solidFill>
                  <a:srgbClr val="000000"/>
                </a:solidFill>
                <a:latin typeface="Open Sans"/>
                <a:ea typeface="Open Sans"/>
                <a:cs typeface="Open Sans"/>
                <a:sym typeface="Open Sans"/>
              </a:rPr>
              <a:t> &amp; </a:t>
            </a:r>
            <a:r>
              <a:rPr lang="en" sz="1200" b="1" i="0" u="none" strike="noStrike" cap="none">
                <a:solidFill>
                  <a:srgbClr val="000000"/>
                </a:solidFill>
                <a:latin typeface="Open Sans"/>
                <a:ea typeface="Open Sans"/>
                <a:cs typeface="Open Sans"/>
                <a:sym typeface="Open Sans"/>
              </a:rPr>
              <a:t>Goals</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chemeClr val="dk1"/>
              </a:buClr>
              <a:buSzPts val="1100"/>
              <a:buFont typeface="Arial"/>
              <a:buNone/>
            </a:pPr>
            <a:r>
              <a:rPr lang="en" sz="1200" b="1" i="0" u="none" strike="noStrike" cap="none">
                <a:solidFill>
                  <a:srgbClr val="000000"/>
                </a:solidFill>
                <a:latin typeface="Open Sans"/>
                <a:ea typeface="Open Sans"/>
                <a:cs typeface="Open Sans"/>
                <a:sym typeface="Open Sans"/>
              </a:rPr>
              <a:t>Methods: </a:t>
            </a:r>
            <a:r>
              <a:rPr lang="en" sz="1200" b="0" i="0" u="none" strike="noStrike" cap="none">
                <a:solidFill>
                  <a:srgbClr val="000000"/>
                </a:solidFill>
                <a:latin typeface="Open Sans"/>
                <a:ea typeface="Open Sans"/>
                <a:cs typeface="Open Sans"/>
                <a:sym typeface="Open Sans"/>
              </a:rPr>
              <a:t>PCA (P)-----clusterMany (seq=TRUE, seq=FALSE) (consider adding a formula / add a simple example)</a:t>
            </a:r>
            <a:endParaRPr sz="1200" b="0" i="0" u="none" strike="noStrike" cap="none">
              <a:solidFill>
                <a:srgbClr val="000000"/>
              </a:solidFill>
              <a:latin typeface="Open Sans"/>
              <a:ea typeface="Open Sans"/>
              <a:cs typeface="Open Sans"/>
              <a:sym typeface="Open Sans"/>
            </a:endParaRPr>
          </a:p>
          <a:p>
            <a:pPr marL="457200" marR="0" lvl="0" indent="-304800" algn="l" rtl="0">
              <a:lnSpc>
                <a:spcPct val="100000"/>
              </a:lnSpc>
              <a:spcBef>
                <a:spcPts val="1600"/>
              </a:spcBef>
              <a:spcAft>
                <a:spcPts val="0"/>
              </a:spcAft>
              <a:buClr>
                <a:srgbClr val="000000"/>
              </a:buClr>
              <a:buSzPts val="1200"/>
              <a:buFont typeface="Open Sans"/>
              <a:buAutoNum type="arabicPeriod"/>
            </a:pPr>
            <a:r>
              <a:rPr lang="en" sz="1200" b="0" i="0" u="none" strike="noStrike" cap="none">
                <a:solidFill>
                  <a:srgbClr val="000000"/>
                </a:solidFill>
                <a:latin typeface="Open Sans"/>
                <a:ea typeface="Open Sans"/>
                <a:cs typeface="Open Sans"/>
                <a:sym typeface="Open Sans"/>
              </a:rPr>
              <a:t>Regular K-means</a:t>
            </a:r>
            <a:endParaRPr sz="1200" b="0" i="0" u="none" strike="noStrike" cap="none">
              <a:solidFill>
                <a:srgbClr val="000000"/>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1200"/>
              <a:buFont typeface="Open Sans"/>
              <a:buAutoNum type="arabicPeriod"/>
            </a:pPr>
            <a:r>
              <a:rPr lang="en" sz="1200" b="0" i="0" u="none" strike="noStrike" cap="none">
                <a:solidFill>
                  <a:srgbClr val="000000"/>
                </a:solidFill>
                <a:latin typeface="Open Sans"/>
                <a:ea typeface="Open Sans"/>
                <a:cs typeface="Open Sans"/>
                <a:sym typeface="Open Sans"/>
              </a:rPr>
              <a:t>Regular PAM</a:t>
            </a:r>
            <a:endParaRPr sz="1200" b="0" i="0" u="none" strike="noStrike" cap="none">
              <a:solidFill>
                <a:srgbClr val="000000"/>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1200"/>
              <a:buFont typeface="Open Sans"/>
              <a:buAutoNum type="arabicPeriod"/>
            </a:pPr>
            <a:r>
              <a:rPr lang="en" sz="1200" b="0" i="0" u="none" strike="noStrike" cap="none">
                <a:solidFill>
                  <a:srgbClr val="000000"/>
                </a:solidFill>
                <a:latin typeface="Open Sans"/>
                <a:ea typeface="Open Sans"/>
                <a:cs typeface="Open Sans"/>
                <a:sym typeface="Open Sans"/>
              </a:rPr>
              <a:t>Seq K-means</a:t>
            </a:r>
            <a:endParaRPr sz="1200" b="0" i="0" u="none" strike="noStrike" cap="none">
              <a:solidFill>
                <a:srgbClr val="000000"/>
              </a:solidFill>
              <a:latin typeface="Open Sans"/>
              <a:ea typeface="Open Sans"/>
              <a:cs typeface="Open Sans"/>
              <a:sym typeface="Open Sans"/>
            </a:endParaRPr>
          </a:p>
          <a:p>
            <a:pPr marL="457200" marR="0" lvl="0" indent="-304800" algn="l" rtl="0">
              <a:lnSpc>
                <a:spcPct val="100000"/>
              </a:lnSpc>
              <a:spcBef>
                <a:spcPts val="0"/>
              </a:spcBef>
              <a:spcAft>
                <a:spcPts val="0"/>
              </a:spcAft>
              <a:buClr>
                <a:srgbClr val="000000"/>
              </a:buClr>
              <a:buSzPts val="1200"/>
              <a:buFont typeface="Open Sans"/>
              <a:buAutoNum type="arabicPeriod"/>
            </a:pPr>
            <a:r>
              <a:rPr lang="en" sz="1200" b="0" i="0" u="none" strike="noStrike" cap="none">
                <a:solidFill>
                  <a:srgbClr val="000000"/>
                </a:solidFill>
                <a:latin typeface="Open Sans"/>
                <a:ea typeface="Open Sans"/>
                <a:cs typeface="Open Sans"/>
                <a:sym typeface="Open Sans"/>
              </a:rPr>
              <a:t>Seq-PAM</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1800"/>
              <a:buFont typeface="Open Sans"/>
              <a:buNone/>
            </a:pP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rgbClr val="000000"/>
                </a:solidFill>
                <a:latin typeface="Open Sans"/>
                <a:ea typeface="Open Sans"/>
                <a:cs typeface="Open Sans"/>
                <a:sym typeface="Open Sans"/>
              </a:rPr>
              <a:t>Issue</a:t>
            </a:r>
            <a:r>
              <a:rPr lang="en" sz="1200" b="0" i="0" u="none" strike="noStrike" cap="none">
                <a:solidFill>
                  <a:srgbClr val="000000"/>
                </a:solidFill>
                <a:latin typeface="Open Sans"/>
                <a:ea typeface="Open Sans"/>
                <a:cs typeface="Open Sans"/>
                <a:sym typeface="Open Sans"/>
              </a:rPr>
              <a:t>: we do not know the true number of clusters /  </a:t>
            </a:r>
            <a:r>
              <a:rPr lang="en" sz="1200" b="1" i="0" u="none" strike="noStrike" cap="none">
                <a:solidFill>
                  <a:srgbClr val="000000"/>
                </a:solidFill>
                <a:latin typeface="Open Sans"/>
                <a:ea typeface="Open Sans"/>
                <a:cs typeface="Open Sans"/>
                <a:sym typeface="Open Sans"/>
              </a:rPr>
              <a:t>Goal of the project: </a:t>
            </a:r>
            <a:r>
              <a:rPr lang="en" sz="1200" b="0" i="0" u="none" strike="noStrike" cap="none">
                <a:solidFill>
                  <a:srgbClr val="000000"/>
                </a:solidFill>
                <a:latin typeface="Open Sans"/>
                <a:ea typeface="Open Sans"/>
                <a:cs typeface="Open Sans"/>
                <a:sym typeface="Open Sans"/>
              </a:rPr>
              <a:t>Compare methods via simulation</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chemeClr val="dk1"/>
              </a:buClr>
              <a:buSzPts val="1100"/>
              <a:buFont typeface="Arial"/>
              <a:buNone/>
            </a:pPr>
            <a:r>
              <a:rPr lang="en" sz="1200" b="1" i="0" u="none" strike="noStrike" cap="none">
                <a:solidFill>
                  <a:srgbClr val="000000"/>
                </a:solidFill>
                <a:latin typeface="Open Sans"/>
                <a:ea typeface="Open Sans"/>
                <a:cs typeface="Open Sans"/>
                <a:sym typeface="Open Sans"/>
              </a:rPr>
              <a:t>Evaluation criteria: </a:t>
            </a:r>
            <a:r>
              <a:rPr lang="en" sz="1200" b="0" i="0" u="none" strike="noStrike" cap="none">
                <a:solidFill>
                  <a:srgbClr val="000000"/>
                </a:solidFill>
                <a:latin typeface="Open Sans"/>
                <a:ea typeface="Open Sans"/>
                <a:cs typeface="Open Sans"/>
                <a:sym typeface="Open Sans"/>
              </a:rPr>
              <a:t>Adjusted rand index (highest --best result)</a:t>
            </a:r>
            <a:endParaRPr sz="1200" b="0" i="1"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1800"/>
              <a:buFont typeface="Open Sans"/>
              <a:buNone/>
            </a:pPr>
            <a:r>
              <a:rPr lang="en" sz="1200" b="1" i="0" u="none" strike="noStrike" cap="none">
                <a:solidFill>
                  <a:srgbClr val="000000"/>
                </a:solidFill>
                <a:latin typeface="Open Sans"/>
                <a:ea typeface="Open Sans"/>
                <a:cs typeface="Open Sans"/>
                <a:sym typeface="Open Sans"/>
              </a:rPr>
              <a:t>Results: </a:t>
            </a:r>
            <a:r>
              <a:rPr lang="en" sz="1200" b="0" i="0" u="none" strike="noStrike" cap="none">
                <a:solidFill>
                  <a:srgbClr val="000000"/>
                </a:solidFill>
                <a:latin typeface="Open Sans"/>
                <a:ea typeface="Open Sans"/>
                <a:cs typeface="Open Sans"/>
                <a:sym typeface="Open Sans"/>
              </a:rPr>
              <a:t>plots (make these as large as possible, and few texts) </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chemeClr val="dk2"/>
              </a:buClr>
              <a:buSzPts val="1800"/>
              <a:buFont typeface="Open Sans"/>
              <a:buNone/>
            </a:pPr>
            <a:r>
              <a:rPr lang="en" sz="1200" b="1" i="0" u="none" strike="noStrike" cap="none">
                <a:solidFill>
                  <a:srgbClr val="000000"/>
                </a:solidFill>
                <a:latin typeface="Open Sans"/>
                <a:ea typeface="Open Sans"/>
                <a:cs typeface="Open Sans"/>
                <a:sym typeface="Open Sans"/>
              </a:rPr>
              <a:t>conclusions</a:t>
            </a:r>
            <a:r>
              <a:rPr lang="en" sz="1200" b="0" i="0" u="none" strike="noStrike" cap="none">
                <a:solidFill>
                  <a:srgbClr val="000000"/>
                </a:solidFill>
                <a:latin typeface="Open Sans"/>
                <a:ea typeface="Open Sans"/>
                <a:cs typeface="Open Sans"/>
                <a:sym typeface="Open Sans"/>
              </a:rPr>
              <a:t>: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 in the back add slides but don’t show unless asked)</a:t>
            </a:r>
            <a:br>
              <a:rPr lang="en" sz="1200" b="0" i="0" u="none" strike="noStrike" cap="none">
                <a:solidFill>
                  <a:srgbClr val="000000"/>
                </a:solidFill>
                <a:latin typeface="Open Sans"/>
                <a:ea typeface="Open Sans"/>
                <a:cs typeface="Open Sans"/>
                <a:sym typeface="Open Sans"/>
              </a:rPr>
            </a:br>
            <a:r>
              <a:rPr lang="en" sz="1200" b="1" i="1" u="none" strike="noStrike" cap="none">
                <a:solidFill>
                  <a:srgbClr val="000000"/>
                </a:solidFill>
                <a:latin typeface="Open Sans"/>
                <a:ea typeface="Open Sans"/>
                <a:cs typeface="Open Sans"/>
                <a:sym typeface="Open Sans"/>
              </a:rPr>
              <a:t>Datasets:  </a:t>
            </a:r>
            <a:r>
              <a:rPr lang="en" sz="1200" b="0" i="1" u="none" strike="noStrike" cap="none">
                <a:solidFill>
                  <a:srgbClr val="000000"/>
                </a:solidFill>
                <a:latin typeface="Open Sans"/>
                <a:ea typeface="Open Sans"/>
                <a:cs typeface="Open Sans"/>
                <a:sym typeface="Open Sans"/>
              </a:rPr>
              <a:t>simulated</a:t>
            </a:r>
            <a:r>
              <a:rPr lang="en" sz="1200" b="1" i="1" u="none" strike="noStrike" cap="none">
                <a:solidFill>
                  <a:srgbClr val="000000"/>
                </a:solidFill>
                <a:latin typeface="Open Sans"/>
                <a:ea typeface="Open Sans"/>
                <a:cs typeface="Open Sans"/>
                <a:sym typeface="Open Sans"/>
              </a:rPr>
              <a:t>: </a:t>
            </a:r>
            <a:r>
              <a:rPr lang="en" sz="1200" b="0" i="1" u="none" strike="noStrike" cap="none">
                <a:solidFill>
                  <a:srgbClr val="000000"/>
                </a:solidFill>
                <a:latin typeface="Open Sans"/>
                <a:ea typeface="Open Sans"/>
                <a:cs typeface="Open Sans"/>
                <a:sym typeface="Open Sans"/>
              </a:rPr>
              <a:t>PG3, Li  real: Potd--real</a:t>
            </a:r>
            <a:r>
              <a:rPr lang="en" sz="1200" b="1" i="0" u="none" strike="noStrike" cap="none">
                <a:solidFill>
                  <a:srgbClr val="000000"/>
                </a:solidFill>
                <a:latin typeface="Open Sans"/>
                <a:ea typeface="Open Sans"/>
                <a:cs typeface="Open Sans"/>
                <a:sym typeface="Open Sans"/>
              </a:rPr>
              <a:t> </a:t>
            </a:r>
            <a:br>
              <a:rPr lang="en" sz="1200" b="1" i="0" u="none" strike="noStrike" cap="none">
                <a:solidFill>
                  <a:srgbClr val="000000"/>
                </a:solidFill>
                <a:latin typeface="Open Sans"/>
                <a:ea typeface="Open Sans"/>
                <a:cs typeface="Open Sans"/>
                <a:sym typeface="Open Sans"/>
              </a:rPr>
            </a:br>
            <a:r>
              <a:rPr lang="en" sz="1200" b="1" i="1" u="none" strike="noStrike" cap="none">
                <a:solidFill>
                  <a:srgbClr val="000000"/>
                </a:solidFill>
                <a:latin typeface="Open Sans"/>
                <a:ea typeface="Open Sans"/>
                <a:cs typeface="Open Sans"/>
                <a:sym typeface="Open Sans"/>
              </a:rPr>
              <a:t>Sequential methods</a:t>
            </a:r>
            <a:br>
              <a:rPr lang="en" sz="1200" b="0" i="0" u="none" strike="noStrike" cap="none">
                <a:solidFill>
                  <a:srgbClr val="000000"/>
                </a:solidFill>
                <a:latin typeface="Open Sans"/>
                <a:ea typeface="Open Sans"/>
                <a:cs typeface="Open Sans"/>
                <a:sym typeface="Open Sans"/>
              </a:rPr>
            </a:br>
            <a:r>
              <a:rPr lang="en" sz="1200" b="1" i="1" u="none" strike="noStrike" cap="none">
                <a:solidFill>
                  <a:srgbClr val="000000"/>
                </a:solidFill>
                <a:latin typeface="Open Sans"/>
                <a:ea typeface="Open Sans"/>
                <a:cs typeface="Open Sans"/>
                <a:sym typeface="Open Sans"/>
              </a:rPr>
              <a:t>Simulation (vignette of splatter)</a:t>
            </a: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chemeClr val="dk2"/>
              </a:buClr>
              <a:buSzPts val="1800"/>
              <a:buFont typeface="Open Sans"/>
              <a:buNone/>
            </a:pP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0"/>
              </a:spcAft>
              <a:buClr>
                <a:schemeClr val="dk2"/>
              </a:buClr>
              <a:buSzPts val="1800"/>
              <a:buFont typeface="Open Sans"/>
              <a:buNone/>
            </a:pPr>
            <a:endParaRPr sz="1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1600"/>
              </a:spcBef>
              <a:spcAft>
                <a:spcPts val="1600"/>
              </a:spcAft>
              <a:buClr>
                <a:schemeClr val="dk2"/>
              </a:buClr>
              <a:buSzPts val="1800"/>
              <a:buFont typeface="Open Sans"/>
              <a:buNone/>
            </a:pPr>
            <a:endParaRPr sz="18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27725" y="1616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Single Cell RNA-seq Technology</a:t>
            </a:r>
            <a:endParaRPr/>
          </a:p>
        </p:txBody>
      </p:sp>
      <p:pic>
        <p:nvPicPr>
          <p:cNvPr id="144" name="Shape 144"/>
          <p:cNvPicPr preferRelativeResize="0"/>
          <p:nvPr/>
        </p:nvPicPr>
        <p:blipFill>
          <a:blip r:embed="rId3">
            <a:alphaModFix/>
          </a:blip>
          <a:stretch>
            <a:fillRect/>
          </a:stretch>
        </p:blipFill>
        <p:spPr>
          <a:xfrm>
            <a:off x="431525" y="869025"/>
            <a:ext cx="8293075" cy="399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28600" y="164592"/>
            <a:ext cx="8520600" cy="131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Why do we want to cluster them?  </a:t>
            </a:r>
            <a:endParaRPr sz="3600" b="1" i="0" u="none" strike="noStrike" cap="none">
              <a:solidFill>
                <a:schemeClr val="accent1"/>
              </a:solidFill>
              <a:latin typeface="PT Sans Narrow"/>
              <a:ea typeface="PT Sans Narrow"/>
              <a:cs typeface="PT Sans Narrow"/>
              <a:sym typeface="PT Sans Narrow"/>
            </a:endParaRPr>
          </a:p>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Why in single cell level?</a:t>
            </a:r>
            <a:endParaRPr sz="3600" b="1" i="0" u="none" strike="noStrike" cap="none">
              <a:solidFill>
                <a:schemeClr val="accent1"/>
              </a:solidFill>
              <a:latin typeface="PT Sans Narrow"/>
              <a:ea typeface="PT Sans Narrow"/>
              <a:cs typeface="PT Sans Narrow"/>
              <a:sym typeface="PT Sans Narrow"/>
            </a:endParaRPr>
          </a:p>
          <a:p>
            <a:pPr marL="0" marR="0" lvl="0" indent="0" algn="l" rtl="0">
              <a:lnSpc>
                <a:spcPct val="100000"/>
              </a:lnSpc>
              <a:spcBef>
                <a:spcPts val="0"/>
              </a:spcBef>
              <a:spcAft>
                <a:spcPts val="0"/>
              </a:spcAft>
              <a:buClr>
                <a:schemeClr val="accent1"/>
              </a:buClr>
              <a:buSzPts val="3600"/>
              <a:buFont typeface="PT Sans Narrow"/>
              <a:buNone/>
            </a:pPr>
            <a:endParaRPr sz="3600" b="1" i="0" u="none" strike="noStrike" cap="none">
              <a:solidFill>
                <a:schemeClr val="accent1"/>
              </a:solidFill>
              <a:latin typeface="PT Sans Narrow"/>
              <a:ea typeface="PT Sans Narrow"/>
              <a:cs typeface="PT Sans Narrow"/>
              <a:sym typeface="PT Sans Narrow"/>
            </a:endParaRPr>
          </a:p>
        </p:txBody>
      </p:sp>
      <p:pic>
        <p:nvPicPr>
          <p:cNvPr id="150" name="Shape 150"/>
          <p:cNvPicPr preferRelativeResize="0"/>
          <p:nvPr/>
        </p:nvPicPr>
        <p:blipFill rotWithShape="1">
          <a:blip r:embed="rId3">
            <a:alphaModFix/>
          </a:blip>
          <a:srcRect/>
          <a:stretch/>
        </p:blipFill>
        <p:spPr>
          <a:xfrm>
            <a:off x="245175" y="1427738"/>
            <a:ext cx="3208725" cy="3208725"/>
          </a:xfrm>
          <a:prstGeom prst="rect">
            <a:avLst/>
          </a:prstGeom>
          <a:noFill/>
          <a:ln>
            <a:noFill/>
          </a:ln>
        </p:spPr>
      </p:pic>
      <p:cxnSp>
        <p:nvCxnSpPr>
          <p:cNvPr id="151" name="Shape 151"/>
          <p:cNvCxnSpPr>
            <a:endCxn id="152" idx="1"/>
          </p:cNvCxnSpPr>
          <p:nvPr/>
        </p:nvCxnSpPr>
        <p:spPr>
          <a:xfrm>
            <a:off x="3584479" y="3026595"/>
            <a:ext cx="2120400" cy="581100"/>
          </a:xfrm>
          <a:prstGeom prst="straightConnector1">
            <a:avLst/>
          </a:prstGeom>
          <a:noFill/>
          <a:ln w="38100" cap="flat" cmpd="sng">
            <a:solidFill>
              <a:schemeClr val="dk2"/>
            </a:solidFill>
            <a:prstDash val="solid"/>
            <a:round/>
            <a:headEnd type="none" w="sm" len="sm"/>
            <a:tailEnd type="triangle" w="med" len="med"/>
          </a:ln>
        </p:spPr>
      </p:cxnSp>
      <p:grpSp>
        <p:nvGrpSpPr>
          <p:cNvPr id="153" name="Shape 153"/>
          <p:cNvGrpSpPr/>
          <p:nvPr/>
        </p:nvGrpSpPr>
        <p:grpSpPr>
          <a:xfrm>
            <a:off x="5704879" y="1948321"/>
            <a:ext cx="2911518" cy="3014146"/>
            <a:chOff x="4808750" y="469071"/>
            <a:chExt cx="4306342" cy="4318879"/>
          </a:xfrm>
        </p:grpSpPr>
        <p:pic>
          <p:nvPicPr>
            <p:cNvPr id="154" name="Shape 154"/>
            <p:cNvPicPr preferRelativeResize="0"/>
            <p:nvPr/>
          </p:nvPicPr>
          <p:blipFill rotWithShape="1">
            <a:blip r:embed="rId4">
              <a:alphaModFix/>
            </a:blip>
            <a:srcRect/>
            <a:stretch/>
          </p:blipFill>
          <p:spPr>
            <a:xfrm>
              <a:off x="6224501" y="2394761"/>
              <a:ext cx="1688573" cy="985088"/>
            </a:xfrm>
            <a:prstGeom prst="rect">
              <a:avLst/>
            </a:prstGeom>
            <a:noFill/>
            <a:ln>
              <a:noFill/>
            </a:ln>
          </p:spPr>
        </p:pic>
        <p:grpSp>
          <p:nvGrpSpPr>
            <p:cNvPr id="155" name="Shape 155"/>
            <p:cNvGrpSpPr/>
            <p:nvPr/>
          </p:nvGrpSpPr>
          <p:grpSpPr>
            <a:xfrm>
              <a:off x="4808750" y="469071"/>
              <a:ext cx="4306342" cy="4318879"/>
              <a:chOff x="4808750" y="469071"/>
              <a:chExt cx="4306342" cy="4318879"/>
            </a:xfrm>
          </p:grpSpPr>
          <p:pic>
            <p:nvPicPr>
              <p:cNvPr id="156" name="Shape 156"/>
              <p:cNvPicPr preferRelativeResize="0"/>
              <p:nvPr/>
            </p:nvPicPr>
            <p:blipFill rotWithShape="1">
              <a:blip r:embed="rId5">
                <a:alphaModFix/>
              </a:blip>
              <a:srcRect/>
              <a:stretch/>
            </p:blipFill>
            <p:spPr>
              <a:xfrm>
                <a:off x="7934200" y="2228750"/>
                <a:ext cx="1180892" cy="1236000"/>
              </a:xfrm>
              <a:prstGeom prst="rect">
                <a:avLst/>
              </a:prstGeom>
              <a:noFill/>
              <a:ln>
                <a:noFill/>
              </a:ln>
            </p:spPr>
          </p:pic>
          <p:pic>
            <p:nvPicPr>
              <p:cNvPr id="157" name="Shape 157"/>
              <p:cNvPicPr preferRelativeResize="0"/>
              <p:nvPr/>
            </p:nvPicPr>
            <p:blipFill rotWithShape="1">
              <a:blip r:embed="rId6">
                <a:alphaModFix/>
              </a:blip>
              <a:srcRect/>
              <a:stretch/>
            </p:blipFill>
            <p:spPr>
              <a:xfrm>
                <a:off x="5396850" y="3313275"/>
                <a:ext cx="1582249" cy="1323201"/>
              </a:xfrm>
              <a:prstGeom prst="rect">
                <a:avLst/>
              </a:prstGeom>
              <a:noFill/>
              <a:ln>
                <a:noFill/>
              </a:ln>
            </p:spPr>
          </p:pic>
          <p:pic>
            <p:nvPicPr>
              <p:cNvPr id="158" name="Shape 158"/>
              <p:cNvPicPr preferRelativeResize="0"/>
              <p:nvPr/>
            </p:nvPicPr>
            <p:blipFill rotWithShape="1">
              <a:blip r:embed="rId7">
                <a:alphaModFix/>
              </a:blip>
              <a:srcRect b="6533"/>
              <a:stretch/>
            </p:blipFill>
            <p:spPr>
              <a:xfrm>
                <a:off x="6758000" y="3464750"/>
                <a:ext cx="1971950" cy="1323200"/>
              </a:xfrm>
              <a:prstGeom prst="rect">
                <a:avLst/>
              </a:prstGeom>
              <a:noFill/>
              <a:ln>
                <a:noFill/>
              </a:ln>
            </p:spPr>
          </p:pic>
          <p:pic>
            <p:nvPicPr>
              <p:cNvPr id="152" name="Shape 152"/>
              <p:cNvPicPr preferRelativeResize="0"/>
              <p:nvPr/>
            </p:nvPicPr>
            <p:blipFill rotWithShape="1">
              <a:blip r:embed="rId8">
                <a:alphaModFix/>
              </a:blip>
              <a:srcRect/>
              <a:stretch/>
            </p:blipFill>
            <p:spPr>
              <a:xfrm>
                <a:off x="4808750" y="2138863"/>
                <a:ext cx="1415750" cy="1415750"/>
              </a:xfrm>
              <a:prstGeom prst="rect">
                <a:avLst/>
              </a:prstGeom>
              <a:noFill/>
              <a:ln>
                <a:noFill/>
              </a:ln>
            </p:spPr>
          </p:pic>
          <p:pic>
            <p:nvPicPr>
              <p:cNvPr id="159" name="Shape 159"/>
              <p:cNvPicPr preferRelativeResize="0"/>
              <p:nvPr/>
            </p:nvPicPr>
            <p:blipFill rotWithShape="1">
              <a:blip r:embed="rId9">
                <a:alphaModFix/>
              </a:blip>
              <a:srcRect/>
              <a:stretch/>
            </p:blipFill>
            <p:spPr>
              <a:xfrm>
                <a:off x="5956998" y="469071"/>
                <a:ext cx="2025250" cy="1840773"/>
              </a:xfrm>
              <a:prstGeom prst="rect">
                <a:avLst/>
              </a:prstGeom>
              <a:noFill/>
              <a:ln>
                <a:noFill/>
              </a:ln>
            </p:spPr>
          </p:pic>
        </p:grpSp>
      </p:grpSp>
      <p:sp>
        <p:nvSpPr>
          <p:cNvPr id="160" name="Shape 160"/>
          <p:cNvSpPr txBox="1"/>
          <p:nvPr/>
        </p:nvSpPr>
        <p:spPr>
          <a:xfrm>
            <a:off x="980937" y="4570375"/>
            <a:ext cx="2312400" cy="39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latin typeface="Open Sans"/>
                <a:ea typeface="Open Sans"/>
                <a:cs typeface="Open Sans"/>
                <a:sym typeface="Open Sans"/>
              </a:rPr>
              <a:t>Noisy &amp; Large</a:t>
            </a:r>
            <a:endParaRPr sz="1800" i="0" u="none" strike="noStrike" cap="none">
              <a:solidFill>
                <a:schemeClr val="dk2"/>
              </a:solidFill>
              <a:latin typeface="Open Sans"/>
              <a:ea typeface="Open Sans"/>
              <a:cs typeface="Open Sans"/>
              <a:sym typeface="Open Sans"/>
            </a:endParaRPr>
          </a:p>
        </p:txBody>
      </p:sp>
      <p:pic>
        <p:nvPicPr>
          <p:cNvPr id="161" name="Shape 161"/>
          <p:cNvPicPr preferRelativeResize="0"/>
          <p:nvPr/>
        </p:nvPicPr>
        <p:blipFill>
          <a:blip r:embed="rId10">
            <a:alphaModFix/>
          </a:blip>
          <a:stretch>
            <a:fillRect/>
          </a:stretch>
        </p:blipFill>
        <p:spPr>
          <a:xfrm>
            <a:off x="6413599" y="0"/>
            <a:ext cx="1326125" cy="2035101"/>
          </a:xfrm>
          <a:prstGeom prst="rect">
            <a:avLst/>
          </a:prstGeom>
          <a:noFill/>
          <a:ln>
            <a:noFill/>
          </a:ln>
        </p:spPr>
      </p:pic>
      <p:cxnSp>
        <p:nvCxnSpPr>
          <p:cNvPr id="162" name="Shape 162"/>
          <p:cNvCxnSpPr/>
          <p:nvPr/>
        </p:nvCxnSpPr>
        <p:spPr>
          <a:xfrm rot="10800000" flipH="1">
            <a:off x="3369525" y="1364600"/>
            <a:ext cx="2865600" cy="1018200"/>
          </a:xfrm>
          <a:prstGeom prst="straightConnector1">
            <a:avLst/>
          </a:prstGeom>
          <a:noFill/>
          <a:ln w="38100" cap="flat" cmpd="sng">
            <a:solidFill>
              <a:schemeClr val="dk2"/>
            </a:solidFill>
            <a:prstDash val="solid"/>
            <a:round/>
            <a:headEnd type="none" w="med" len="med"/>
            <a:tailEnd type="triangle" w="med" len="med"/>
          </a:ln>
        </p:spPr>
      </p:cxnSp>
      <p:sp>
        <p:nvSpPr>
          <p:cNvPr id="163" name="Shape 163"/>
          <p:cNvSpPr txBox="1"/>
          <p:nvPr/>
        </p:nvSpPr>
        <p:spPr>
          <a:xfrm>
            <a:off x="5233347" y="1726700"/>
            <a:ext cx="1815900" cy="29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latin typeface="Open Sans"/>
                <a:ea typeface="Open Sans"/>
                <a:cs typeface="Open Sans"/>
                <a:sym typeface="Open Sans"/>
              </a:rPr>
              <a:t>Bulk RNA-</a:t>
            </a:r>
            <a:r>
              <a:rPr lang="en" sz="1800" dirty="0" err="1">
                <a:latin typeface="Open Sans"/>
                <a:ea typeface="Open Sans"/>
                <a:cs typeface="Open Sans"/>
                <a:sym typeface="Open Sans"/>
              </a:rPr>
              <a:t>seq</a:t>
            </a:r>
            <a:endParaRPr sz="1800" dirty="0">
              <a:latin typeface="Open Sans"/>
              <a:ea typeface="Open Sans"/>
              <a:cs typeface="Open Sans"/>
              <a:sym typeface="Open Sans"/>
            </a:endParaRPr>
          </a:p>
        </p:txBody>
      </p:sp>
      <p:sp>
        <p:nvSpPr>
          <p:cNvPr id="164" name="Shape 164"/>
          <p:cNvSpPr txBox="1"/>
          <p:nvPr/>
        </p:nvSpPr>
        <p:spPr>
          <a:xfrm>
            <a:off x="4213611" y="4429300"/>
            <a:ext cx="2415789" cy="27136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latin typeface="Open Sans"/>
                <a:ea typeface="Open Sans"/>
                <a:cs typeface="Open Sans"/>
                <a:sym typeface="Open Sans"/>
              </a:rPr>
              <a:t>Single Cell RNA-</a:t>
            </a:r>
            <a:r>
              <a:rPr lang="en" sz="1800" dirty="0" err="1">
                <a:latin typeface="Open Sans"/>
                <a:ea typeface="Open Sans"/>
                <a:cs typeface="Open Sans"/>
                <a:sym typeface="Open Sans"/>
              </a:rPr>
              <a:t>seq</a:t>
            </a:r>
            <a:endParaRPr sz="1800" dirty="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dirty="0">
                <a:solidFill>
                  <a:schemeClr val="accent1"/>
                </a:solidFill>
                <a:latin typeface="PT Sans Narrow"/>
                <a:ea typeface="PT Sans Narrow"/>
                <a:cs typeface="PT Sans Narrow"/>
                <a:sym typeface="PT Sans Narrow"/>
              </a:rPr>
              <a:t>Issue &amp; Goal of the project:</a:t>
            </a:r>
            <a:endParaRPr sz="3600" b="1" i="0" u="none" strike="noStrike" cap="none" dirty="0">
              <a:solidFill>
                <a:schemeClr val="accent1"/>
              </a:solidFill>
              <a:latin typeface="PT Sans Narrow"/>
              <a:ea typeface="PT Sans Narrow"/>
              <a:cs typeface="PT Sans Narrow"/>
              <a:sym typeface="PT Sans Narrow"/>
            </a:endParaRPr>
          </a:p>
        </p:txBody>
      </p:sp>
      <p:sp>
        <p:nvSpPr>
          <p:cNvPr id="170" name="Shape 170"/>
          <p:cNvSpPr txBox="1">
            <a:spLocks noGrp="1"/>
          </p:cNvSpPr>
          <p:nvPr>
            <p:ph type="body" idx="1"/>
          </p:nvPr>
        </p:nvSpPr>
        <p:spPr>
          <a:xfrm>
            <a:off x="311700" y="1490400"/>
            <a:ext cx="8520600" cy="216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Open Sans"/>
              <a:buNone/>
            </a:pPr>
            <a:r>
              <a:rPr lang="en" b="1" i="0" u="none" strike="noStrike" cap="none" dirty="0">
                <a:solidFill>
                  <a:srgbClr val="000000"/>
                </a:solidFill>
                <a:latin typeface="Open Sans"/>
                <a:ea typeface="Open Sans"/>
                <a:cs typeface="Open Sans"/>
                <a:sym typeface="Open Sans"/>
              </a:rPr>
              <a:t>Issue</a:t>
            </a:r>
            <a:r>
              <a:rPr lang="en" b="0" i="0" u="none" strike="noStrike" cap="none" dirty="0">
                <a:solidFill>
                  <a:srgbClr val="000000"/>
                </a:solidFill>
                <a:latin typeface="Open Sans"/>
                <a:ea typeface="Open Sans"/>
                <a:cs typeface="Open Sans"/>
                <a:sym typeface="Open Sans"/>
              </a:rPr>
              <a:t>: True </a:t>
            </a:r>
            <a:r>
              <a:rPr lang="en" dirty="0">
                <a:solidFill>
                  <a:srgbClr val="000000"/>
                </a:solidFill>
              </a:rPr>
              <a:t>N</a:t>
            </a:r>
            <a:r>
              <a:rPr lang="en" b="0" i="0" u="none" strike="noStrike" cap="none" dirty="0">
                <a:solidFill>
                  <a:srgbClr val="000000"/>
                </a:solidFill>
                <a:latin typeface="Open Sans"/>
                <a:ea typeface="Open Sans"/>
                <a:cs typeface="Open Sans"/>
                <a:sym typeface="Open Sans"/>
              </a:rPr>
              <a:t>umber of </a:t>
            </a:r>
            <a:r>
              <a:rPr lang="en" dirty="0">
                <a:solidFill>
                  <a:srgbClr val="000000"/>
                </a:solidFill>
              </a:rPr>
              <a:t>C</a:t>
            </a:r>
            <a:r>
              <a:rPr lang="en" b="0" i="0" u="none" strike="noStrike" cap="none" dirty="0">
                <a:solidFill>
                  <a:srgbClr val="000000"/>
                </a:solidFill>
                <a:latin typeface="Open Sans"/>
                <a:ea typeface="Open Sans"/>
                <a:cs typeface="Open Sans"/>
                <a:sym typeface="Open Sans"/>
              </a:rPr>
              <a:t>lusters &amp; </a:t>
            </a:r>
            <a:r>
              <a:rPr lang="en" dirty="0">
                <a:solidFill>
                  <a:srgbClr val="000000"/>
                </a:solidFill>
              </a:rPr>
              <a:t>B</a:t>
            </a:r>
            <a:r>
              <a:rPr lang="en" b="0" i="0" u="none" strike="noStrike" cap="none" dirty="0">
                <a:solidFill>
                  <a:srgbClr val="000000"/>
                </a:solidFill>
                <a:latin typeface="Open Sans"/>
                <a:ea typeface="Open Sans"/>
                <a:cs typeface="Open Sans"/>
                <a:sym typeface="Open Sans"/>
              </a:rPr>
              <a:t>est </a:t>
            </a:r>
            <a:r>
              <a:rPr lang="en" dirty="0">
                <a:solidFill>
                  <a:srgbClr val="000000"/>
                </a:solidFill>
              </a:rPr>
              <a:t>C</a:t>
            </a:r>
            <a:r>
              <a:rPr lang="en" b="0" i="0" u="none" strike="noStrike" cap="none" dirty="0">
                <a:solidFill>
                  <a:srgbClr val="000000"/>
                </a:solidFill>
                <a:latin typeface="Open Sans"/>
                <a:ea typeface="Open Sans"/>
                <a:cs typeface="Open Sans"/>
                <a:sym typeface="Open Sans"/>
              </a:rPr>
              <a:t>lustering </a:t>
            </a:r>
            <a:r>
              <a:rPr lang="en" dirty="0">
                <a:solidFill>
                  <a:srgbClr val="000000"/>
                </a:solidFill>
              </a:rPr>
              <a:t>M</a:t>
            </a:r>
            <a:r>
              <a:rPr lang="en" b="0" i="0" u="none" strike="noStrike" cap="none" dirty="0">
                <a:solidFill>
                  <a:srgbClr val="000000"/>
                </a:solidFill>
                <a:latin typeface="Open Sans"/>
                <a:ea typeface="Open Sans"/>
                <a:cs typeface="Open Sans"/>
                <a:sym typeface="Open Sans"/>
              </a:rPr>
              <a:t>ethods are unknown</a:t>
            </a:r>
            <a:endParaRPr dirty="0">
              <a:solidFill>
                <a:srgbClr val="000000"/>
              </a:solidFill>
            </a:endParaRPr>
          </a:p>
          <a:p>
            <a:pPr marL="0" marR="0" lvl="0" indent="0" algn="l" rtl="0">
              <a:lnSpc>
                <a:spcPct val="115000"/>
              </a:lnSpc>
              <a:spcBef>
                <a:spcPts val="0"/>
              </a:spcBef>
              <a:spcAft>
                <a:spcPts val="0"/>
              </a:spcAft>
              <a:buClr>
                <a:schemeClr val="dk2"/>
              </a:buClr>
              <a:buSzPts val="1800"/>
              <a:buFont typeface="Open Sans"/>
              <a:buNone/>
            </a:pPr>
            <a:endParaRPr sz="1200" dirty="0">
              <a:solidFill>
                <a:srgbClr val="000000"/>
              </a:solidFill>
            </a:endParaRPr>
          </a:p>
          <a:p>
            <a:pPr marL="0" marR="0" lvl="0" indent="457200" algn="l" rtl="0">
              <a:lnSpc>
                <a:spcPct val="115000"/>
              </a:lnSpc>
              <a:spcBef>
                <a:spcPts val="0"/>
              </a:spcBef>
              <a:spcAft>
                <a:spcPts val="0"/>
              </a:spcAft>
              <a:buClr>
                <a:schemeClr val="dk2"/>
              </a:buClr>
              <a:buSzPts val="1800"/>
              <a:buFont typeface="Open Sans"/>
              <a:buNone/>
            </a:pPr>
            <a:r>
              <a:rPr lang="en" sz="1300" b="0" i="0" u="none" strike="noStrike" cap="none" dirty="0">
                <a:solidFill>
                  <a:srgbClr val="333333"/>
                </a:solidFill>
                <a:highlight>
                  <a:srgbClr val="FFFFFF"/>
                </a:highlight>
                <a:latin typeface="Times New Roman"/>
                <a:ea typeface="Times New Roman"/>
                <a:cs typeface="Times New Roman"/>
                <a:sym typeface="Times New Roman"/>
              </a:rPr>
              <a:t>(</a:t>
            </a:r>
            <a:r>
              <a:rPr lang="en" sz="1300" b="0" i="0" u="none" strike="noStrike" cap="none" dirty="0" err="1">
                <a:solidFill>
                  <a:srgbClr val="333333"/>
                </a:solidFill>
                <a:highlight>
                  <a:srgbClr val="FFFFFF"/>
                </a:highlight>
                <a:latin typeface="Times New Roman"/>
                <a:ea typeface="Times New Roman"/>
                <a:cs typeface="Times New Roman"/>
                <a:sym typeface="Times New Roman"/>
              </a:rPr>
              <a:t>scRNA</a:t>
            </a:r>
            <a:r>
              <a:rPr lang="en" sz="1300" b="0" i="0" u="none" strike="noStrike" cap="none" dirty="0">
                <a:solidFill>
                  <a:srgbClr val="333333"/>
                </a:solidFill>
                <a:highlight>
                  <a:srgbClr val="FFFFFF"/>
                </a:highlight>
                <a:latin typeface="Times New Roman"/>
                <a:ea typeface="Times New Roman"/>
                <a:cs typeface="Times New Roman"/>
                <a:sym typeface="Times New Roman"/>
              </a:rPr>
              <a:t>-se</a:t>
            </a:r>
            <a:r>
              <a:rPr lang="en-US" sz="1300" dirty="0">
                <a:solidFill>
                  <a:srgbClr val="333333"/>
                </a:solidFill>
                <a:highlight>
                  <a:srgbClr val="FFFFFF"/>
                </a:highlight>
                <a:latin typeface="Times New Roman"/>
                <a:ea typeface="Times New Roman"/>
                <a:cs typeface="Times New Roman"/>
                <a:sym typeface="Times New Roman"/>
              </a:rPr>
              <a:t>q</a:t>
            </a:r>
            <a:r>
              <a:rPr lang="en" sz="1300" b="0" i="0" u="none" strike="noStrike" cap="none" dirty="0">
                <a:solidFill>
                  <a:srgbClr val="333333"/>
                </a:solidFill>
                <a:highlight>
                  <a:srgbClr val="FFFFFF"/>
                </a:highlight>
                <a:latin typeface="Times New Roman"/>
                <a:ea typeface="Times New Roman"/>
                <a:cs typeface="Times New Roman"/>
                <a:sym typeface="Times New Roman"/>
              </a:rPr>
              <a:t>) technologies have rapidly developed. Many methods have been tested, developed, and validated using</a:t>
            </a:r>
            <a:endParaRPr sz="1300" dirty="0">
              <a:solidFill>
                <a:srgbClr val="333333"/>
              </a:solidFill>
              <a:highlight>
                <a:srgbClr val="FFFFFF"/>
              </a:highlight>
              <a:latin typeface="Times New Roman"/>
              <a:ea typeface="Times New Roman"/>
              <a:cs typeface="Times New Roman"/>
              <a:sym typeface="Times New Roman"/>
            </a:endParaRPr>
          </a:p>
          <a:p>
            <a:pPr marL="0" marR="0" lvl="0" indent="457200" algn="l" rtl="0">
              <a:lnSpc>
                <a:spcPct val="115000"/>
              </a:lnSpc>
              <a:spcBef>
                <a:spcPts val="0"/>
              </a:spcBef>
              <a:spcAft>
                <a:spcPts val="0"/>
              </a:spcAft>
              <a:buClr>
                <a:schemeClr val="dk2"/>
              </a:buClr>
              <a:buSzPts val="1800"/>
              <a:buFont typeface="Open Sans"/>
              <a:buNone/>
            </a:pPr>
            <a:r>
              <a:rPr lang="en" sz="1300" b="0" i="0" u="none" strike="noStrike" cap="none" dirty="0">
                <a:solidFill>
                  <a:srgbClr val="333333"/>
                </a:solidFill>
                <a:highlight>
                  <a:srgbClr val="FFFFFF"/>
                </a:highlight>
                <a:latin typeface="Times New Roman"/>
                <a:ea typeface="Times New Roman"/>
                <a:cs typeface="Times New Roman"/>
                <a:sym typeface="Times New Roman"/>
              </a:rPr>
              <a:t>simulated datasets, current simulations are often poorly documented, their similarity to real data is not demonstrated,</a:t>
            </a:r>
            <a:endParaRPr sz="1300" dirty="0">
              <a:solidFill>
                <a:srgbClr val="333333"/>
              </a:solidFill>
              <a:highlight>
                <a:srgbClr val="FFFFFF"/>
              </a:highlight>
              <a:latin typeface="Times New Roman"/>
              <a:ea typeface="Times New Roman"/>
              <a:cs typeface="Times New Roman"/>
              <a:sym typeface="Times New Roman"/>
            </a:endParaRPr>
          </a:p>
          <a:p>
            <a:pPr marL="0" marR="0" lvl="0" indent="457200" algn="l" rtl="0">
              <a:lnSpc>
                <a:spcPct val="115000"/>
              </a:lnSpc>
              <a:spcBef>
                <a:spcPts val="0"/>
              </a:spcBef>
              <a:spcAft>
                <a:spcPts val="0"/>
              </a:spcAft>
              <a:buClr>
                <a:schemeClr val="dk2"/>
              </a:buClr>
              <a:buSzPts val="1800"/>
              <a:buFont typeface="Open Sans"/>
              <a:buNone/>
            </a:pPr>
            <a:r>
              <a:rPr lang="en" sz="1300" b="0" i="0" u="none" strike="noStrike" cap="none" dirty="0">
                <a:solidFill>
                  <a:srgbClr val="333333"/>
                </a:solidFill>
                <a:highlight>
                  <a:srgbClr val="FFFFFF"/>
                </a:highlight>
                <a:latin typeface="Times New Roman"/>
                <a:ea typeface="Times New Roman"/>
                <a:cs typeface="Times New Roman"/>
                <a:sym typeface="Times New Roman"/>
              </a:rPr>
              <a:t>or reproducible code is not available. </a:t>
            </a:r>
            <a:endParaRPr sz="1300" b="0" i="0" u="none" strike="noStrike" cap="none" dirty="0">
              <a:solidFill>
                <a:srgbClr val="333333"/>
              </a:solidFill>
              <a:highlight>
                <a:srgbClr val="FFFFFF"/>
              </a:highlight>
              <a:latin typeface="Times New Roman"/>
              <a:ea typeface="Times New Roman"/>
              <a:cs typeface="Times New Roman"/>
              <a:sym typeface="Times New Roman"/>
            </a:endParaRPr>
          </a:p>
          <a:p>
            <a:pPr marL="0" marR="0" lvl="0" indent="1549400" algn="l" rtl="0">
              <a:lnSpc>
                <a:spcPct val="115000"/>
              </a:lnSpc>
              <a:spcBef>
                <a:spcPts val="1600"/>
              </a:spcBef>
              <a:spcAft>
                <a:spcPts val="0"/>
              </a:spcAft>
              <a:buClr>
                <a:schemeClr val="dk2"/>
              </a:buClr>
              <a:buSzPts val="1800"/>
              <a:buFont typeface="Open Sans"/>
              <a:buNone/>
            </a:pPr>
            <a:r>
              <a:rPr lang="en" sz="1200" b="0" i="0" u="none" strike="noStrike" cap="none" dirty="0">
                <a:solidFill>
                  <a:srgbClr val="000000"/>
                </a:solidFill>
                <a:latin typeface="Helvetica Neue"/>
                <a:ea typeface="Helvetica Neue"/>
                <a:cs typeface="Helvetica Neue"/>
                <a:sym typeface="Helvetica Neue"/>
              </a:rPr>
              <a:t> </a:t>
            </a:r>
            <a:endParaRPr sz="1200" b="0" i="0" u="none" strike="noStrike" cap="none" dirty="0">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Clr>
                <a:schemeClr val="dk2"/>
              </a:buClr>
              <a:buSzPts val="1800"/>
              <a:buFont typeface="Open Sans"/>
              <a:buNone/>
            </a:pPr>
            <a:r>
              <a:rPr lang="en" b="1" i="0" u="none" strike="noStrike" cap="none" dirty="0">
                <a:solidFill>
                  <a:srgbClr val="000000"/>
                </a:solidFill>
                <a:latin typeface="Open Sans"/>
                <a:ea typeface="Open Sans"/>
                <a:cs typeface="Open Sans"/>
                <a:sym typeface="Open Sans"/>
              </a:rPr>
              <a:t>Goal</a:t>
            </a:r>
            <a:r>
              <a:rPr lang="en" b="0" i="0" u="none" strike="noStrike" cap="none" dirty="0">
                <a:solidFill>
                  <a:srgbClr val="000000"/>
                </a:solidFill>
                <a:latin typeface="Open Sans"/>
                <a:ea typeface="Open Sans"/>
                <a:cs typeface="Open Sans"/>
                <a:sym typeface="Open Sans"/>
              </a:rPr>
              <a:t>: Compare different clustering methods </a:t>
            </a:r>
            <a:r>
              <a:rPr lang="en" dirty="0">
                <a:solidFill>
                  <a:srgbClr val="000000"/>
                </a:solidFill>
              </a:rPr>
              <a:t>using</a:t>
            </a:r>
            <a:r>
              <a:rPr lang="en" b="0" i="0" u="none" strike="noStrike" cap="none" dirty="0">
                <a:solidFill>
                  <a:srgbClr val="000000"/>
                </a:solidFill>
                <a:latin typeface="Open Sans"/>
                <a:ea typeface="Open Sans"/>
                <a:cs typeface="Open Sans"/>
                <a:sym typeface="Open Sans"/>
              </a:rPr>
              <a:t> simulation</a:t>
            </a:r>
            <a:endParaRPr b="0" i="0" u="none" strike="noStrike" cap="none" dirty="0">
              <a:solidFill>
                <a:srgbClr val="000000"/>
              </a:solidFill>
              <a:latin typeface="Open Sans"/>
              <a:ea typeface="Open Sans"/>
              <a:cs typeface="Open Sans"/>
              <a:sym typeface="Open Sans"/>
            </a:endParaRPr>
          </a:p>
          <a:p>
            <a:pPr marL="0" marR="0" lvl="0" indent="457200" algn="l" rtl="0">
              <a:lnSpc>
                <a:spcPct val="115000"/>
              </a:lnSpc>
              <a:spcBef>
                <a:spcPts val="0"/>
              </a:spcBef>
              <a:spcAft>
                <a:spcPts val="0"/>
              </a:spcAft>
              <a:buClr>
                <a:schemeClr val="dk2"/>
              </a:buClr>
              <a:buSzPts val="1800"/>
              <a:buFont typeface="Open Sans"/>
              <a:buNone/>
            </a:pPr>
            <a:endParaRPr sz="1200" b="0" i="0" u="none" strike="noStrike" cap="none" dirty="0">
              <a:solidFill>
                <a:srgbClr val="000000"/>
              </a:solidFill>
              <a:latin typeface="Open Sans"/>
              <a:ea typeface="Open Sans"/>
              <a:cs typeface="Open Sans"/>
              <a:sym typeface="Open Sans"/>
            </a:endParaRPr>
          </a:p>
          <a:p>
            <a:pPr marL="0" marR="0" lvl="0" indent="0" algn="l" rtl="0">
              <a:lnSpc>
                <a:spcPct val="115000"/>
              </a:lnSpc>
              <a:spcBef>
                <a:spcPts val="1600"/>
              </a:spcBef>
              <a:spcAft>
                <a:spcPts val="0"/>
              </a:spcAft>
              <a:buClr>
                <a:schemeClr val="dk2"/>
              </a:buClr>
              <a:buSzPts val="1800"/>
              <a:buFont typeface="Open Sans"/>
              <a:buNone/>
            </a:pPr>
            <a:endParaRPr sz="1200" b="0" i="0" u="none" strike="noStrike" cap="none" dirty="0">
              <a:solidFill>
                <a:srgbClr val="000000"/>
              </a:solidFill>
              <a:latin typeface="Open Sans"/>
              <a:ea typeface="Open Sans"/>
              <a:cs typeface="Open Sans"/>
              <a:sym typeface="Open Sans"/>
            </a:endParaRPr>
          </a:p>
          <a:p>
            <a:pPr marL="0" marR="0" lvl="0" indent="0" algn="l" rtl="0">
              <a:lnSpc>
                <a:spcPct val="115000"/>
              </a:lnSpc>
              <a:spcBef>
                <a:spcPts val="1600"/>
              </a:spcBef>
              <a:spcAft>
                <a:spcPts val="0"/>
              </a:spcAft>
              <a:buClr>
                <a:schemeClr val="dk1"/>
              </a:buClr>
              <a:buSzPts val="1100"/>
              <a:buFont typeface="Arial"/>
              <a:buNone/>
            </a:pPr>
            <a:endParaRPr sz="1200" b="0" i="0" u="none" strike="noStrike" cap="none" dirty="0">
              <a:solidFill>
                <a:srgbClr val="000000"/>
              </a:solidFill>
              <a:latin typeface="Open Sans"/>
              <a:ea typeface="Open Sans"/>
              <a:cs typeface="Open Sans"/>
              <a:sym typeface="Open Sans"/>
            </a:endParaRPr>
          </a:p>
          <a:p>
            <a:pPr marL="0" marR="0" lvl="0" indent="0" algn="l" rtl="0">
              <a:lnSpc>
                <a:spcPct val="115000"/>
              </a:lnSpc>
              <a:spcBef>
                <a:spcPts val="1600"/>
              </a:spcBef>
              <a:spcAft>
                <a:spcPts val="1600"/>
              </a:spcAft>
              <a:buClr>
                <a:schemeClr val="dk2"/>
              </a:buClr>
              <a:buSzPts val="1800"/>
              <a:buFont typeface="Open Sans"/>
              <a:buNone/>
            </a:pPr>
            <a:endParaRPr sz="18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dirty="0"/>
              <a:t>Simulation - ‘</a:t>
            </a:r>
            <a:r>
              <a:rPr lang="en" sz="3600" b="1" i="0" u="none" strike="noStrike" cap="none" dirty="0">
                <a:latin typeface="PT Sans Narrow"/>
                <a:ea typeface="PT Sans Narrow"/>
                <a:cs typeface="PT Sans Narrow"/>
                <a:sym typeface="PT Sans Narrow"/>
              </a:rPr>
              <a:t>S</a:t>
            </a:r>
            <a:r>
              <a:rPr lang="en" dirty="0"/>
              <a:t>platter’ package</a:t>
            </a:r>
            <a:endParaRPr sz="3600" b="1" i="0" u="none" strike="noStrike" cap="none" dirty="0">
              <a:solidFill>
                <a:schemeClr val="accent1"/>
              </a:solidFill>
              <a:latin typeface="PT Sans Narrow"/>
              <a:ea typeface="PT Sans Narrow"/>
              <a:cs typeface="PT Sans Narrow"/>
              <a:sym typeface="PT Sans Narrow"/>
            </a:endParaRPr>
          </a:p>
        </p:txBody>
      </p:sp>
      <p:sp>
        <p:nvSpPr>
          <p:cNvPr id="478" name="Shape 478"/>
          <p:cNvSpPr txBox="1">
            <a:spLocks noGrp="1"/>
          </p:cNvSpPr>
          <p:nvPr>
            <p:ph type="body" idx="1"/>
          </p:nvPr>
        </p:nvSpPr>
        <p:spPr>
          <a:xfrm>
            <a:off x="103275" y="1705233"/>
            <a:ext cx="5722226" cy="20635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600"/>
              </a:spcBef>
              <a:spcAft>
                <a:spcPts val="0"/>
              </a:spcAft>
              <a:buClr>
                <a:schemeClr val="dk2"/>
              </a:buClr>
              <a:buSzPts val="1800"/>
              <a:buFont typeface="Open Sans"/>
              <a:buNone/>
            </a:pPr>
            <a:r>
              <a:rPr lang="en" sz="1600" b="1" dirty="0">
                <a:sym typeface="Arial"/>
              </a:rPr>
              <a:t>Gamma-Poisson distribution </a:t>
            </a:r>
            <a:r>
              <a:rPr lang="en" sz="1600" dirty="0">
                <a:sym typeface="Arial"/>
              </a:rPr>
              <a:t>is used to generate a gene-by-cell matrix of counts. Mean expression levels for each gene are simulated from a </a:t>
            </a:r>
            <a:r>
              <a:rPr lang="en" sz="1600" dirty="0">
                <a:sym typeface="Arial"/>
                <a:hlinkClick r:id="rId3">
                  <a:extLst>
                    <a:ext uri="{A12FA001-AC4F-418D-AE19-62706E023703}">
                      <ahyp:hlinkClr xmlns:ahyp="http://schemas.microsoft.com/office/drawing/2018/hyperlinkcolor" val="tx"/>
                    </a:ext>
                  </a:extLst>
                </a:hlinkClick>
              </a:rPr>
              <a:t>gamma distribution</a:t>
            </a:r>
            <a:r>
              <a:rPr lang="en" sz="1600" dirty="0">
                <a:sym typeface="Arial"/>
              </a:rPr>
              <a:t> and the Biological Coefficient of Variation is used to enforce a mean-variance trend before counts are simulated from a </a:t>
            </a:r>
            <a:r>
              <a:rPr lang="en" sz="1600" dirty="0">
                <a:sym typeface="Arial"/>
                <a:hlinkClick r:id="rId4">
                  <a:extLst>
                    <a:ext uri="{A12FA001-AC4F-418D-AE19-62706E023703}">
                      <ahyp:hlinkClr xmlns:ahyp="http://schemas.microsoft.com/office/drawing/2018/hyperlinkcolor" val="tx"/>
                    </a:ext>
                  </a:extLst>
                </a:hlinkClick>
              </a:rPr>
              <a:t>Poisson distribution</a:t>
            </a:r>
            <a:r>
              <a:rPr lang="en" sz="1600" dirty="0">
                <a:sym typeface="Arial"/>
              </a:rPr>
              <a:t>.</a:t>
            </a:r>
          </a:p>
        </p:txBody>
      </p:sp>
      <p:pic>
        <p:nvPicPr>
          <p:cNvPr id="479" name="Shape 479"/>
          <p:cNvPicPr preferRelativeResize="0"/>
          <p:nvPr/>
        </p:nvPicPr>
        <p:blipFill rotWithShape="1">
          <a:blip r:embed="rId5">
            <a:alphaModFix/>
          </a:blip>
          <a:srcRect/>
          <a:stretch/>
        </p:blipFill>
        <p:spPr>
          <a:xfrm>
            <a:off x="5825501" y="155650"/>
            <a:ext cx="3318499" cy="4549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a:t>Clustering </a:t>
            </a:r>
            <a:r>
              <a:rPr lang="en" sz="3600" b="1" i="0" u="none" strike="noStrike" cap="none">
                <a:solidFill>
                  <a:schemeClr val="accent1"/>
                </a:solidFill>
                <a:latin typeface="PT Sans Narrow"/>
                <a:ea typeface="PT Sans Narrow"/>
                <a:cs typeface="PT Sans Narrow"/>
                <a:sym typeface="PT Sans Narrow"/>
              </a:rPr>
              <a:t>Methods</a:t>
            </a:r>
            <a:endParaRPr sz="3600" b="1" i="0" u="none" strike="noStrike" cap="none">
              <a:solidFill>
                <a:schemeClr val="accent1"/>
              </a:solidFill>
              <a:latin typeface="PT Sans Narrow"/>
              <a:ea typeface="PT Sans Narrow"/>
              <a:cs typeface="PT Sans Narrow"/>
              <a:sym typeface="PT Sans Narrow"/>
            </a:endParaRPr>
          </a:p>
        </p:txBody>
      </p:sp>
      <mc:AlternateContent xmlns:mc="http://schemas.openxmlformats.org/markup-compatibility/2006">
        <mc:Choice xmlns:a14="http://schemas.microsoft.com/office/drawing/2010/main" Requires="a14">
          <p:sp>
            <p:nvSpPr>
              <p:cNvPr id="202" name="Shape 202"/>
              <p:cNvSpPr txBox="1">
                <a:spLocks noGrp="1"/>
              </p:cNvSpPr>
              <p:nvPr>
                <p:ph type="body" idx="1"/>
              </p:nvPr>
            </p:nvSpPr>
            <p:spPr>
              <a:xfrm>
                <a:off x="228600" y="823005"/>
                <a:ext cx="8520600" cy="4271508"/>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dk2"/>
                  </a:buClr>
                  <a:buSzPts val="1300"/>
                  <a:buFont typeface="Open Sans"/>
                  <a:buChar char="●"/>
                </a:pPr>
                <a:r>
                  <a:rPr lang="en" b="1" i="0" u="none" strike="noStrike" cap="none" dirty="0">
                    <a:solidFill>
                      <a:schemeClr val="dk2"/>
                    </a:solidFill>
                    <a:latin typeface="Open Sans"/>
                    <a:ea typeface="Open Sans"/>
                    <a:cs typeface="Open Sans"/>
                    <a:sym typeface="Open Sans"/>
                  </a:rPr>
                  <a:t>K-means ( k : number of clusters ) </a:t>
                </a:r>
              </a:p>
              <a:p>
                <a:pPr marL="0" marR="0" lvl="0" indent="0" algn="l" rtl="0">
                  <a:lnSpc>
                    <a:spcPct val="115000"/>
                  </a:lnSpc>
                  <a:spcBef>
                    <a:spcPts val="1600"/>
                  </a:spcBef>
                  <a:spcAft>
                    <a:spcPts val="0"/>
                  </a:spcAft>
                  <a:buClr>
                    <a:schemeClr val="dk2"/>
                  </a:buClr>
                  <a:buSzPts val="1800"/>
                  <a:buFont typeface="Open Sans"/>
                  <a:buNone/>
                </a:pPr>
                <a:br>
                  <a:rPr lang="en" sz="1300" b="0" i="0" u="none" strike="noStrike" cap="none" dirty="0">
                    <a:solidFill>
                      <a:schemeClr val="dk2"/>
                    </a:solidFill>
                    <a:latin typeface="Open Sans"/>
                    <a:ea typeface="Open Sans"/>
                    <a:cs typeface="Open Sans"/>
                    <a:sym typeface="Open Sans"/>
                  </a:rPr>
                </a:br>
                <a:endParaRPr lang="en-US" sz="500" b="0" i="0" u="none" strike="noStrike" cap="none" dirty="0">
                  <a:solidFill>
                    <a:schemeClr val="dk2"/>
                  </a:solidFill>
                  <a:latin typeface="Open Sans"/>
                  <a:ea typeface="Open Sans"/>
                  <a:cs typeface="Open Sans"/>
                  <a:sym typeface="Open Sans"/>
                </a:endParaRPr>
              </a:p>
              <a:p>
                <a:pPr marL="0" marR="0" lvl="0" indent="0" algn="l" rtl="0">
                  <a:lnSpc>
                    <a:spcPct val="115000"/>
                  </a:lnSpc>
                  <a:spcBef>
                    <a:spcPts val="1600"/>
                  </a:spcBef>
                  <a:spcAft>
                    <a:spcPts val="0"/>
                  </a:spcAft>
                  <a:buClr>
                    <a:schemeClr val="dk2"/>
                  </a:buClr>
                  <a:buSzPts val="1800"/>
                  <a:buFont typeface="Open Sans"/>
                  <a:buNone/>
                </a:pPr>
                <a:endParaRPr lang="en-US" sz="1300" dirty="0"/>
              </a:p>
              <a:p>
                <a:pPr lvl="1">
                  <a:lnSpc>
                    <a:spcPct val="100000"/>
                  </a:lnSpc>
                  <a:buClr>
                    <a:srgbClr val="000000"/>
                  </a:buClr>
                  <a:buFont typeface="Arial"/>
                  <a:buChar char="○"/>
                </a:pPr>
                <a:r>
                  <a:rPr lang="en" sz="1600" dirty="0"/>
                  <a:t>number of clusters </a:t>
                </a:r>
                <a:r>
                  <a:rPr lang="en-US" sz="1600" dirty="0"/>
                  <a:t>(</a:t>
                </a:r>
                <a:r>
                  <a:rPr lang="en" sz="1600" dirty="0"/>
                  <a:t>k</a:t>
                </a:r>
                <a:r>
                  <a:rPr lang="en-US" sz="1600" dirty="0"/>
                  <a:t>)</a:t>
                </a:r>
                <a:r>
                  <a:rPr lang="en" sz="1600" dirty="0"/>
                  <a:t> and the center of the clusters(</a:t>
                </a:r>
                <a14:m>
                  <m:oMath xmlns:m="http://schemas.openxmlformats.org/officeDocument/2006/math">
                    <m:sSub>
                      <m:sSubPr>
                        <m:ctrlPr>
                          <a:rPr lang="en" sz="1600" i="1" smtClean="0">
                            <a:latin typeface="Cambria Math" panose="02040503050406030204" pitchFamily="18" charset="0"/>
                            <a:ea typeface="Cambria Math" charset="0"/>
                            <a:cs typeface="Cambria Math" charset="0"/>
                          </a:rPr>
                        </m:ctrlPr>
                      </m:sSubPr>
                      <m:e>
                        <m:r>
                          <a:rPr lang="en" sz="1600" i="1">
                            <a:latin typeface="Cambria Math" charset="0"/>
                            <a:ea typeface="Cambria Math" charset="0"/>
                            <a:cs typeface="Cambria Math" charset="0"/>
                          </a:rPr>
                          <m:t>𝜇</m:t>
                        </m:r>
                      </m:e>
                      <m:sub>
                        <m:r>
                          <a:rPr lang="en-US" sz="1600" b="0" i="1" smtClean="0">
                            <a:latin typeface="Cambria Math" charset="0"/>
                            <a:ea typeface="Cambria Math" charset="0"/>
                            <a:cs typeface="Cambria Math" charset="0"/>
                          </a:rPr>
                          <m:t>𝑖</m:t>
                        </m:r>
                      </m:sub>
                    </m:sSub>
                  </m:oMath>
                </a14:m>
                <a:r>
                  <a:rPr lang="en" sz="1600" dirty="0"/>
                  <a:t>) are unknown </a:t>
                </a:r>
              </a:p>
              <a:p>
                <a:pPr marL="914400" lvl="1" indent="-317500" rtl="0">
                  <a:lnSpc>
                    <a:spcPct val="100000"/>
                  </a:lnSpc>
                  <a:spcBef>
                    <a:spcPts val="0"/>
                  </a:spcBef>
                  <a:spcAft>
                    <a:spcPts val="0"/>
                  </a:spcAft>
                  <a:buClr>
                    <a:srgbClr val="000000"/>
                  </a:buClr>
                  <a:buSzPts val="1400"/>
                  <a:buFont typeface="Arial"/>
                  <a:buChar char="○"/>
                </a:pPr>
                <a:r>
                  <a:rPr lang="en" sz="1600" dirty="0"/>
                  <a:t>Even if it looks easy, it is</a:t>
                </a:r>
                <a:r>
                  <a:rPr lang="en-US" sz="1600" dirty="0"/>
                  <a:t> </a:t>
                </a:r>
                <a:r>
                  <a:rPr lang="en" sz="1600" dirty="0"/>
                  <a:t>impossible to solve as we don’t know true values.</a:t>
                </a:r>
              </a:p>
              <a:p>
                <a:pPr lvl="1">
                  <a:lnSpc>
                    <a:spcPct val="100000"/>
                  </a:lnSpc>
                  <a:spcBef>
                    <a:spcPts val="0"/>
                  </a:spcBef>
                  <a:buClr>
                    <a:srgbClr val="000000"/>
                  </a:buClr>
                  <a:buFont typeface="Arial"/>
                  <a:buChar char="○"/>
                </a:pPr>
                <a:r>
                  <a:rPr lang="en" sz="1600" dirty="0"/>
                  <a:t>Use assumptions on number of clusters </a:t>
                </a:r>
                <a:r>
                  <a:rPr lang="en-US" sz="1600" dirty="0"/>
                  <a:t>(</a:t>
                </a:r>
                <a:r>
                  <a:rPr lang="en" sz="1600" dirty="0"/>
                  <a:t>k</a:t>
                </a:r>
                <a:r>
                  <a:rPr lang="en-US" sz="1600" dirty="0"/>
                  <a:t>)</a:t>
                </a:r>
                <a:endParaRPr lang="en" sz="1600" dirty="0"/>
              </a:p>
              <a:p>
                <a:pPr marL="914400" lvl="1" indent="-317500" rtl="0">
                  <a:lnSpc>
                    <a:spcPct val="100000"/>
                  </a:lnSpc>
                  <a:spcBef>
                    <a:spcPts val="0"/>
                  </a:spcBef>
                  <a:spcAft>
                    <a:spcPts val="0"/>
                  </a:spcAft>
                  <a:buClr>
                    <a:srgbClr val="000000"/>
                  </a:buClr>
                  <a:buSzPts val="1400"/>
                  <a:buFont typeface="Arial"/>
                  <a:buChar char="○"/>
                </a:pPr>
                <a:r>
                  <a:rPr lang="en" sz="1600" dirty="0"/>
                  <a:t>No closed formula to solve these problems</a:t>
                </a:r>
              </a:p>
              <a:p>
                <a:pPr marL="457200" marR="0" lvl="0" indent="-311150" algn="l" rtl="0">
                  <a:lnSpc>
                    <a:spcPct val="115000"/>
                  </a:lnSpc>
                  <a:spcBef>
                    <a:spcPts val="1600"/>
                  </a:spcBef>
                  <a:spcAft>
                    <a:spcPts val="0"/>
                  </a:spcAft>
                  <a:buClr>
                    <a:schemeClr val="dk2"/>
                  </a:buClr>
                  <a:buSzPts val="1300"/>
                  <a:buFont typeface="Open Sans"/>
                  <a:buChar char="●"/>
                </a:pPr>
                <a:r>
                  <a:rPr lang="en" b="1" i="0" u="none" strike="noStrike" cap="none" dirty="0">
                    <a:solidFill>
                      <a:schemeClr val="dk2"/>
                    </a:solidFill>
                    <a:latin typeface="Open Sans"/>
                    <a:ea typeface="Open Sans"/>
                    <a:cs typeface="Open Sans"/>
                    <a:sym typeface="Open Sans"/>
                  </a:rPr>
                  <a:t>PAM</a:t>
                </a:r>
                <a:r>
                  <a:rPr lang="en" b="0" i="0" u="none" strike="noStrike" cap="none" dirty="0">
                    <a:solidFill>
                      <a:schemeClr val="dk2"/>
                    </a:solidFill>
                    <a:latin typeface="Open Sans"/>
                    <a:ea typeface="Open Sans"/>
                    <a:cs typeface="Open Sans"/>
                    <a:sym typeface="Open Sans"/>
                  </a:rPr>
                  <a:t> </a:t>
                </a:r>
                <a:r>
                  <a:rPr lang="en" sz="1500" dirty="0"/>
                  <a:t>(similar to K-means but use medoids instead of centroids)</a:t>
                </a:r>
              </a:p>
              <a:p>
                <a:pPr marL="457200" marR="0" lvl="0" indent="-311150" algn="l" rtl="0">
                  <a:lnSpc>
                    <a:spcPct val="115000"/>
                  </a:lnSpc>
                  <a:spcBef>
                    <a:spcPts val="1600"/>
                  </a:spcBef>
                  <a:spcAft>
                    <a:spcPts val="0"/>
                  </a:spcAft>
                  <a:buClr>
                    <a:schemeClr val="dk2"/>
                  </a:buClr>
                  <a:buSzPts val="1300"/>
                  <a:buFont typeface="Open Sans"/>
                  <a:buChar char="●"/>
                </a:pPr>
                <a:r>
                  <a:rPr lang="en" b="1" dirty="0"/>
                  <a:t>Sequential K-means </a:t>
                </a:r>
                <a:r>
                  <a:rPr lang="en" sz="1500" dirty="0"/>
                  <a:t>(similar but sequentially choose the cluster in each step until we run out of samples, advantage of being more robust to the specification of K)</a:t>
                </a:r>
              </a:p>
              <a:p>
                <a:pPr marL="457200" lvl="0" indent="-311150" rtl="0">
                  <a:spcBef>
                    <a:spcPts val="0"/>
                  </a:spcBef>
                  <a:spcAft>
                    <a:spcPts val="0"/>
                  </a:spcAft>
                  <a:buClr>
                    <a:schemeClr val="dk2"/>
                  </a:buClr>
                  <a:buSzPts val="1300"/>
                  <a:buFont typeface="Open Sans"/>
                  <a:buChar char="●"/>
                </a:pPr>
                <a:r>
                  <a:rPr lang="en" b="1" dirty="0"/>
                  <a:t>Sequential PAM</a:t>
                </a:r>
                <a:endParaRPr dirty="0"/>
              </a:p>
            </p:txBody>
          </p:sp>
        </mc:Choice>
        <mc:Fallback>
          <p:sp>
            <p:nvSpPr>
              <p:cNvPr id="202" name="Shape 202"/>
              <p:cNvSpPr txBox="1">
                <a:spLocks noGrp="1" noRot="1" noChangeAspect="1" noMove="1" noResize="1" noEditPoints="1" noAdjustHandles="1" noChangeArrowheads="1" noChangeShapeType="1" noTextEdit="1"/>
              </p:cNvSpPr>
              <p:nvPr>
                <p:ph type="body" idx="1"/>
              </p:nvPr>
            </p:nvSpPr>
            <p:spPr>
              <a:xfrm>
                <a:off x="228600" y="823005"/>
                <a:ext cx="8520600" cy="4271508"/>
              </a:xfrm>
              <a:prstGeom prst="rect">
                <a:avLst/>
              </a:prstGeom>
              <a:blipFill>
                <a:blip r:embed="rId3"/>
                <a:stretch>
                  <a:fillRect/>
                </a:stretch>
              </a:blipFill>
              <a:ln>
                <a:noFill/>
              </a:ln>
            </p:spPr>
            <p:txBody>
              <a:bodyPr/>
              <a:lstStyle/>
              <a:p>
                <a:r>
                  <a:rPr lang="en-US">
                    <a:noFill/>
                  </a:rPr>
                  <a:t> </a:t>
                </a:r>
              </a:p>
            </p:txBody>
          </p:sp>
        </mc:Fallback>
      </mc:AlternateContent>
      <p:pic>
        <p:nvPicPr>
          <p:cNvPr id="203" name="Shape 203"/>
          <p:cNvPicPr preferRelativeResize="0"/>
          <p:nvPr/>
        </p:nvPicPr>
        <p:blipFill rotWithShape="1">
          <a:blip r:embed="rId4">
            <a:alphaModFix/>
          </a:blip>
          <a:srcRect/>
          <a:stretch/>
        </p:blipFill>
        <p:spPr>
          <a:xfrm>
            <a:off x="539992" y="1213075"/>
            <a:ext cx="6170441" cy="1060750"/>
          </a:xfrm>
          <a:prstGeom prst="rect">
            <a:avLst/>
          </a:prstGeom>
          <a:noFill/>
          <a:ln>
            <a:noFill/>
          </a:ln>
        </p:spPr>
      </p:pic>
      <p:sp>
        <p:nvSpPr>
          <p:cNvPr id="204" name="Shape 204"/>
          <p:cNvSpPr txBox="1"/>
          <p:nvPr/>
        </p:nvSpPr>
        <p:spPr>
          <a:xfrm>
            <a:off x="6710433" y="1329300"/>
            <a:ext cx="1383600" cy="828300"/>
          </a:xfrm>
          <a:prstGeom prst="rect">
            <a:avLst/>
          </a:prstGeom>
          <a:noFill/>
          <a:ln>
            <a:noFill/>
          </a:ln>
        </p:spPr>
        <p:txBody>
          <a:bodyPr spcFirstLastPara="1" wrap="square" lIns="91425" tIns="91425" rIns="91425" bIns="91425" anchor="t" anchorCtr="0">
            <a:noAutofit/>
          </a:bodyPr>
          <a:lstStyle/>
          <a:p>
            <a:pPr marL="0" lvl="0" indent="0" rtl="0">
              <a:lnSpc>
                <a:spcPct val="114000"/>
              </a:lnSpc>
              <a:spcBef>
                <a:spcPts val="0"/>
              </a:spcBef>
              <a:spcAft>
                <a:spcPts val="0"/>
              </a:spcAft>
              <a:buClr>
                <a:schemeClr val="dk2"/>
              </a:buClr>
              <a:buSzPts val="1800"/>
              <a:buFont typeface="Open Sans"/>
              <a:buNone/>
            </a:pPr>
            <a:r>
              <a:rPr lang="en" sz="1050">
                <a:solidFill>
                  <a:srgbClr val="222222"/>
                </a:solidFill>
                <a:highlight>
                  <a:schemeClr val="lt1"/>
                </a:highlight>
              </a:rPr>
              <a:t>where </a:t>
            </a:r>
            <a:r>
              <a:rPr lang="en" sz="1050" b="1" i="1" dirty="0" err="1">
                <a:solidFill>
                  <a:srgbClr val="222222"/>
                </a:solidFill>
                <a:highlight>
                  <a:schemeClr val="lt1"/>
                </a:highlight>
              </a:rPr>
              <a:t>μ</a:t>
            </a:r>
            <a:r>
              <a:rPr lang="en" i="1" baseline="-25000" dirty="0" err="1">
                <a:solidFill>
                  <a:srgbClr val="222222"/>
                </a:solidFill>
                <a:highlight>
                  <a:schemeClr val="lt1"/>
                </a:highlight>
              </a:rPr>
              <a:t>i</a:t>
            </a:r>
            <a:r>
              <a:rPr lang="en" sz="1050" dirty="0">
                <a:solidFill>
                  <a:srgbClr val="222222"/>
                </a:solidFill>
                <a:highlight>
                  <a:schemeClr val="lt1"/>
                </a:highlight>
              </a:rPr>
              <a:t> is the mean of points in </a:t>
            </a:r>
            <a:r>
              <a:rPr lang="en" sz="1050" i="1" dirty="0">
                <a:solidFill>
                  <a:srgbClr val="222222"/>
                </a:solidFill>
                <a:highlight>
                  <a:schemeClr val="lt1"/>
                </a:highlight>
              </a:rPr>
              <a:t>S</a:t>
            </a:r>
            <a:r>
              <a:rPr lang="en" i="1" baseline="-25000" dirty="0">
                <a:solidFill>
                  <a:srgbClr val="222222"/>
                </a:solidFill>
                <a:highlight>
                  <a:schemeClr val="lt1"/>
                </a:highlight>
              </a:rPr>
              <a:t>i</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228600" y="164592"/>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 sz="3600" b="1" i="0" u="none" strike="noStrike" cap="none">
                <a:solidFill>
                  <a:schemeClr val="accent1"/>
                </a:solidFill>
                <a:latin typeface="PT Sans Narrow"/>
                <a:ea typeface="PT Sans Narrow"/>
                <a:cs typeface="PT Sans Narrow"/>
                <a:sym typeface="PT Sans Narrow"/>
              </a:rPr>
              <a:t>Evaluation Criteria : Adjusted rand index</a:t>
            </a:r>
            <a:endParaRPr sz="3600" b="1" i="0" u="none" strike="noStrike" cap="none">
              <a:solidFill>
                <a:schemeClr val="accent1"/>
              </a:solidFill>
              <a:latin typeface="PT Sans Narrow"/>
              <a:ea typeface="PT Sans Narrow"/>
              <a:cs typeface="PT Sans Narrow"/>
              <a:sym typeface="PT Sans Narrow"/>
            </a:endParaRPr>
          </a:p>
        </p:txBody>
      </p:sp>
      <mc:AlternateContent xmlns:mc="http://schemas.openxmlformats.org/markup-compatibility/2006" xmlns:a14="http://schemas.microsoft.com/office/drawing/2010/main">
        <mc:Choice Requires="a14">
          <p:sp>
            <p:nvSpPr>
              <p:cNvPr id="176" name="Shape 176"/>
              <p:cNvSpPr txBox="1">
                <a:spLocks noGrp="1"/>
              </p:cNvSpPr>
              <p:nvPr>
                <p:ph type="body" idx="1"/>
              </p:nvPr>
            </p:nvSpPr>
            <p:spPr>
              <a:xfrm>
                <a:off x="274325" y="832100"/>
                <a:ext cx="8520600" cy="41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Open Sans"/>
                  <a:buNone/>
                </a:pPr>
                <a:r>
                  <a:rPr lang="en" dirty="0"/>
                  <a:t>- </a:t>
                </a:r>
                <a:r>
                  <a:rPr lang="en" b="0" i="0" u="none" strike="noStrike" cap="none" dirty="0">
                    <a:solidFill>
                      <a:schemeClr val="dk2"/>
                    </a:solidFill>
                    <a:sym typeface="Open Sans"/>
                  </a:rPr>
                  <a:t>Rand Index : A measure of the similarity between two data </a:t>
                </a:r>
                <a:r>
                  <a:rPr lang="en" b="0" i="0" u="none" strike="noStrike" cap="none" dirty="0" err="1">
                    <a:solidFill>
                      <a:schemeClr val="dk2"/>
                    </a:solidFill>
                    <a:sym typeface="Open Sans"/>
                  </a:rPr>
                  <a:t>clusterings</a:t>
                </a:r>
                <a:r>
                  <a:rPr lang="en" b="0" i="0" u="none" strike="noStrike" cap="none" dirty="0">
                    <a:solidFill>
                      <a:schemeClr val="dk2"/>
                    </a:solidFill>
                    <a:sym typeface="Open Sans"/>
                  </a:rPr>
                  <a:t>. </a:t>
                </a:r>
              </a:p>
              <a:p>
                <a:pPr marL="0" marR="0" lvl="0" indent="0" algn="l" rtl="0">
                  <a:lnSpc>
                    <a:spcPct val="100000"/>
                  </a:lnSpc>
                  <a:spcBef>
                    <a:spcPts val="0"/>
                  </a:spcBef>
                  <a:spcAft>
                    <a:spcPts val="0"/>
                  </a:spcAft>
                  <a:buClr>
                    <a:schemeClr val="dk2"/>
                  </a:buClr>
                  <a:buSzPts val="1800"/>
                  <a:buFont typeface="Open Sans"/>
                  <a:buNone/>
                </a:pPr>
                <a:endParaRPr lang="en" sz="1800" b="0" i="0" u="none" strike="noStrike" cap="none" dirty="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1800"/>
                  <a:buFont typeface="Open Sans"/>
                  <a:buNone/>
                </a:pPr>
                <a:endParaRPr lang="en" sz="1800" b="0" i="0" u="none" strike="noStrike" cap="none" dirty="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1800"/>
                  <a:buFont typeface="Open Sans"/>
                  <a:buNone/>
                </a:pPr>
                <a:endParaRPr lang="en" sz="1800" b="0" i="0" u="none" strike="noStrike" cap="none" dirty="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600"/>
                  <a:buFont typeface="Open Sans"/>
                  <a:buNone/>
                </a:pPr>
                <a:endParaRPr lang="en" sz="600" b="0" i="0" u="none" strike="noStrike" cap="none" dirty="0">
                  <a:solidFill>
                    <a:schemeClr val="dk2"/>
                  </a:solidFill>
                  <a:latin typeface="Open Sans"/>
                  <a:ea typeface="Open Sans"/>
                  <a:cs typeface="Open Sans"/>
                  <a:sym typeface="Open Sans"/>
                </a:endParaRPr>
              </a:p>
              <a:p>
                <a:pPr marL="0" lvl="0" indent="0">
                  <a:lnSpc>
                    <a:spcPct val="100000"/>
                  </a:lnSpc>
                  <a:buClr>
                    <a:srgbClr val="000000"/>
                  </a:buClr>
                  <a:buSzPts val="1100"/>
                  <a:buNone/>
                </a:pPr>
                <a:r>
                  <a:rPr lang="en" sz="1200" dirty="0">
                    <a:latin typeface="Times New Roman"/>
                    <a:ea typeface="Times New Roman"/>
                    <a:cs typeface="Times New Roman"/>
                    <a:sym typeface="Times New Roman"/>
                  </a:rPr>
                  <a:t>Given a </a:t>
                </a:r>
                <a:r>
                  <a:rPr lang="en" sz="1200" dirty="0">
                    <a:uFill>
                      <a:noFill/>
                    </a:uFill>
                    <a:latin typeface="Times New Roman"/>
                    <a:ea typeface="Times New Roman"/>
                    <a:cs typeface="Times New Roman"/>
                    <a:sym typeface="Times New Roman"/>
                    <a:hlinkClick r:id="rId3"/>
                  </a:rPr>
                  <a:t>set</a:t>
                </a:r>
                <a:r>
                  <a:rPr lang="en" sz="1200" dirty="0">
                    <a:latin typeface="Times New Roman"/>
                    <a:ea typeface="Times New Roman"/>
                    <a:cs typeface="Times New Roman"/>
                    <a:sym typeface="Times New Roman"/>
                  </a:rPr>
                  <a:t> of  n </a:t>
                </a:r>
                <a:r>
                  <a:rPr lang="en" sz="1200" dirty="0">
                    <a:uFill>
                      <a:noFill/>
                    </a:uFill>
                    <a:latin typeface="Times New Roman"/>
                    <a:ea typeface="Times New Roman"/>
                    <a:cs typeface="Times New Roman"/>
                    <a:sym typeface="Times New Roman"/>
                    <a:hlinkClick r:id="rId4"/>
                  </a:rPr>
                  <a:t>elements</a:t>
                </a:r>
                <a:r>
                  <a:rPr lang="en" sz="1200" dirty="0">
                    <a:latin typeface="Times New Roman"/>
                    <a:ea typeface="Times New Roman"/>
                    <a:cs typeface="Times New Roman"/>
                    <a:sym typeface="Times New Roman"/>
                  </a:rPr>
                  <a:t> S={</a:t>
                </a:r>
                <a14:m>
                  <m:oMath xmlns:m="http://schemas.openxmlformats.org/officeDocument/2006/math">
                    <m:sSub>
                      <m:sSubPr>
                        <m:ctrlPr>
                          <a:rPr lang="en" sz="1200" i="1" smtClean="0">
                            <a:latin typeface="Cambria Math" panose="02040503050406030204" pitchFamily="18" charset="0"/>
                            <a:ea typeface="Times New Roman"/>
                            <a:cs typeface="Times New Roman"/>
                            <a:sym typeface="Times New Roman"/>
                          </a:rPr>
                        </m:ctrlPr>
                      </m:sSubPr>
                      <m:e>
                        <m:r>
                          <a:rPr lang="en-US" sz="1200" b="0" i="1" smtClean="0">
                            <a:latin typeface="Cambria Math" charset="0"/>
                            <a:ea typeface="Times New Roman"/>
                            <a:cs typeface="Times New Roman"/>
                            <a:sym typeface="Times New Roman"/>
                          </a:rPr>
                          <m:t>𝑜</m:t>
                        </m:r>
                      </m:e>
                      <m:sub>
                        <m:r>
                          <a:rPr lang="en-US" sz="1200" b="0" i="1" smtClean="0">
                            <a:latin typeface="Cambria Math" charset="0"/>
                            <a:ea typeface="Times New Roman"/>
                            <a:cs typeface="Times New Roman"/>
                            <a:sym typeface="Times New Roman"/>
                          </a:rPr>
                          <m:t>1</m:t>
                        </m:r>
                      </m:sub>
                    </m:sSub>
                  </m:oMath>
                </a14:m>
                <a:r>
                  <a:rPr lang="en" sz="1200" dirty="0">
                    <a:latin typeface="Times New Roman"/>
                    <a:ea typeface="Times New Roman"/>
                    <a:cs typeface="Times New Roman"/>
                    <a:sym typeface="Times New Roman"/>
                  </a:rPr>
                  <a:t> , .. , </a:t>
                </a:r>
                <a14:m>
                  <m:oMath xmlns:m="http://schemas.openxmlformats.org/officeDocument/2006/math">
                    <m:sSub>
                      <m:sSubPr>
                        <m:ctrlPr>
                          <a:rPr lang="en" sz="1200" i="1" smtClean="0">
                            <a:latin typeface="Cambria Math" panose="02040503050406030204" pitchFamily="18" charset="0"/>
                            <a:ea typeface="Times New Roman"/>
                            <a:cs typeface="Times New Roman"/>
                            <a:sym typeface="Times New Roman"/>
                          </a:rPr>
                        </m:ctrlPr>
                      </m:sSubPr>
                      <m:e>
                        <m:r>
                          <a:rPr lang="en-US" sz="1200" i="1">
                            <a:latin typeface="Cambria Math" charset="0"/>
                            <a:ea typeface="Times New Roman"/>
                            <a:cs typeface="Times New Roman"/>
                            <a:sym typeface="Times New Roman"/>
                          </a:rPr>
                          <m:t>𝑜</m:t>
                        </m:r>
                      </m:e>
                      <m:sub>
                        <m:r>
                          <a:rPr lang="en-US" sz="1200" b="0" i="1" smtClean="0">
                            <a:latin typeface="Cambria Math" charset="0"/>
                            <a:ea typeface="Times New Roman"/>
                            <a:cs typeface="Times New Roman"/>
                            <a:sym typeface="Times New Roman"/>
                          </a:rPr>
                          <m:t>𝑛</m:t>
                        </m:r>
                      </m:sub>
                    </m:sSub>
                  </m:oMath>
                </a14:m>
                <a:r>
                  <a:rPr lang="en" sz="1200" dirty="0">
                    <a:latin typeface="Times New Roman"/>
                    <a:ea typeface="Times New Roman"/>
                    <a:cs typeface="Times New Roman"/>
                    <a:sym typeface="Times New Roman"/>
                  </a:rPr>
                  <a:t>} and two </a:t>
                </a:r>
                <a:r>
                  <a:rPr lang="en" sz="1200" dirty="0">
                    <a:uFill>
                      <a:noFill/>
                    </a:uFill>
                    <a:latin typeface="Times New Roman"/>
                    <a:ea typeface="Times New Roman"/>
                    <a:cs typeface="Times New Roman"/>
                    <a:sym typeface="Times New Roman"/>
                    <a:hlinkClick r:id="rId5"/>
                  </a:rPr>
                  <a:t>partitions</a:t>
                </a:r>
                <a:r>
                  <a:rPr lang="en" sz="1200" dirty="0">
                    <a:latin typeface="Times New Roman"/>
                    <a:ea typeface="Times New Roman"/>
                    <a:cs typeface="Times New Roman"/>
                    <a:sym typeface="Times New Roman"/>
                  </a:rPr>
                  <a:t> of S to compare, X=</a:t>
                </a:r>
                <a:r>
                  <a:rPr lang="en-US" sz="1200" dirty="0">
                    <a:latin typeface="Times New Roman"/>
                    <a:ea typeface="Times New Roman"/>
                    <a:cs typeface="Times New Roman"/>
                    <a:sym typeface="Times New Roman"/>
                  </a:rPr>
                  <a:t>{</a:t>
                </a:r>
                <a14:m>
                  <m:oMath xmlns:m="http://schemas.openxmlformats.org/officeDocument/2006/math">
                    <m:sSub>
                      <m:sSubPr>
                        <m:ctrlPr>
                          <a:rPr lang="en" sz="1200" i="1">
                            <a:latin typeface="Cambria Math" panose="02040503050406030204" pitchFamily="18" charset="0"/>
                            <a:ea typeface="Times New Roman"/>
                            <a:cs typeface="Times New Roman"/>
                            <a:sym typeface="Times New Roman"/>
                          </a:rPr>
                        </m:ctrlPr>
                      </m:sSubPr>
                      <m:e>
                        <m:r>
                          <a:rPr lang="en-US" sz="1200" b="0" i="1" smtClean="0">
                            <a:latin typeface="Cambria Math" charset="0"/>
                            <a:ea typeface="Times New Roman"/>
                            <a:cs typeface="Times New Roman"/>
                            <a:sym typeface="Times New Roman"/>
                          </a:rPr>
                          <m:t>𝑋</m:t>
                        </m:r>
                      </m:e>
                      <m:sub>
                        <m:r>
                          <a:rPr lang="en-US" sz="1200" i="1">
                            <a:latin typeface="Cambria Math" charset="0"/>
                            <a:ea typeface="Times New Roman"/>
                            <a:cs typeface="Times New Roman"/>
                            <a:sym typeface="Times New Roman"/>
                          </a:rPr>
                          <m:t>1</m:t>
                        </m:r>
                      </m:sub>
                    </m:sSub>
                  </m:oMath>
                </a14:m>
                <a:r>
                  <a:rPr lang="en" sz="1200" dirty="0">
                    <a:latin typeface="Times New Roman"/>
                    <a:ea typeface="Times New Roman"/>
                    <a:cs typeface="Times New Roman"/>
                    <a:sym typeface="Times New Roman"/>
                  </a:rPr>
                  <a:t>, .. , </a:t>
                </a:r>
                <a14:m>
                  <m:oMath xmlns:m="http://schemas.openxmlformats.org/officeDocument/2006/math">
                    <m:sSub>
                      <m:sSubPr>
                        <m:ctrlPr>
                          <a:rPr lang="en" sz="1200" i="1">
                            <a:latin typeface="Cambria Math" panose="02040503050406030204" pitchFamily="18" charset="0"/>
                            <a:ea typeface="Times New Roman"/>
                            <a:cs typeface="Times New Roman"/>
                            <a:sym typeface="Times New Roman"/>
                          </a:rPr>
                        </m:ctrlPr>
                      </m:sSubPr>
                      <m:e>
                        <m:r>
                          <a:rPr lang="en-US" sz="1200" i="1">
                            <a:latin typeface="Cambria Math" charset="0"/>
                            <a:ea typeface="Times New Roman"/>
                            <a:cs typeface="Times New Roman"/>
                            <a:sym typeface="Times New Roman"/>
                          </a:rPr>
                          <m:t>𝑋</m:t>
                        </m:r>
                      </m:e>
                      <m:sub>
                        <m:r>
                          <a:rPr lang="en-US" sz="1200" b="0" i="1" smtClean="0">
                            <a:latin typeface="Cambria Math" charset="0"/>
                            <a:ea typeface="Times New Roman"/>
                            <a:cs typeface="Times New Roman"/>
                            <a:sym typeface="Times New Roman"/>
                          </a:rPr>
                          <m:t>𝑟</m:t>
                        </m:r>
                      </m:sub>
                    </m:sSub>
                  </m:oMath>
                </a14:m>
                <a:r>
                  <a:rPr lang="en" sz="1200" dirty="0">
                    <a:latin typeface="Times New Roman"/>
                    <a:ea typeface="Times New Roman"/>
                    <a:cs typeface="Times New Roman"/>
                    <a:sym typeface="Times New Roman"/>
                  </a:rPr>
                  <a:t>}, a partition of S into r subsets, and Y=  </a:t>
                </a:r>
                <a:r>
                  <a:rPr lang="en-US" sz="1200" dirty="0">
                    <a:latin typeface="Times New Roman"/>
                    <a:ea typeface="Times New Roman"/>
                    <a:cs typeface="Times New Roman"/>
                    <a:sym typeface="Times New Roman"/>
                  </a:rPr>
                  <a:t>{</a:t>
                </a:r>
                <a14:m>
                  <m:oMath xmlns:m="http://schemas.openxmlformats.org/officeDocument/2006/math">
                    <m:sSub>
                      <m:sSubPr>
                        <m:ctrlPr>
                          <a:rPr lang="en" sz="1200" i="1">
                            <a:latin typeface="Cambria Math" panose="02040503050406030204" pitchFamily="18" charset="0"/>
                            <a:ea typeface="Times New Roman"/>
                            <a:cs typeface="Times New Roman"/>
                            <a:sym typeface="Times New Roman"/>
                          </a:rPr>
                        </m:ctrlPr>
                      </m:sSubPr>
                      <m:e>
                        <m:r>
                          <a:rPr lang="en-US" sz="1200" b="0" i="1" smtClean="0">
                            <a:latin typeface="Cambria Math" charset="0"/>
                            <a:ea typeface="Times New Roman"/>
                            <a:cs typeface="Times New Roman"/>
                            <a:sym typeface="Times New Roman"/>
                          </a:rPr>
                          <m:t>𝑌</m:t>
                        </m:r>
                      </m:e>
                      <m:sub>
                        <m:r>
                          <a:rPr lang="en-US" sz="1200" i="1">
                            <a:latin typeface="Cambria Math" charset="0"/>
                            <a:ea typeface="Times New Roman"/>
                            <a:cs typeface="Times New Roman"/>
                            <a:sym typeface="Times New Roman"/>
                          </a:rPr>
                          <m:t>1</m:t>
                        </m:r>
                      </m:sub>
                    </m:sSub>
                  </m:oMath>
                </a14:m>
                <a:r>
                  <a:rPr lang="en" sz="1200" dirty="0">
                    <a:latin typeface="Times New Roman"/>
                    <a:ea typeface="Times New Roman"/>
                    <a:cs typeface="Times New Roman"/>
                    <a:sym typeface="Times New Roman"/>
                  </a:rPr>
                  <a:t> ,... , </a:t>
                </a:r>
                <a14:m>
                  <m:oMath xmlns:m="http://schemas.openxmlformats.org/officeDocument/2006/math">
                    <m:sSub>
                      <m:sSubPr>
                        <m:ctrlPr>
                          <a:rPr lang="en" sz="1200" i="1">
                            <a:latin typeface="Cambria Math" panose="02040503050406030204" pitchFamily="18" charset="0"/>
                            <a:ea typeface="Times New Roman"/>
                            <a:cs typeface="Times New Roman"/>
                            <a:sym typeface="Times New Roman"/>
                          </a:rPr>
                        </m:ctrlPr>
                      </m:sSubPr>
                      <m:e>
                        <m:r>
                          <a:rPr lang="en-US" sz="1200" b="0" i="1" smtClean="0">
                            <a:latin typeface="Cambria Math" charset="0"/>
                            <a:ea typeface="Times New Roman"/>
                            <a:cs typeface="Times New Roman"/>
                            <a:sym typeface="Times New Roman"/>
                          </a:rPr>
                          <m:t>𝑌</m:t>
                        </m:r>
                      </m:e>
                      <m:sub>
                        <m:r>
                          <a:rPr lang="en-US" sz="1200" b="0" i="1" smtClean="0">
                            <a:latin typeface="Cambria Math" charset="0"/>
                            <a:ea typeface="Times New Roman"/>
                            <a:cs typeface="Times New Roman"/>
                            <a:sym typeface="Times New Roman"/>
                          </a:rPr>
                          <m:t>𝑠</m:t>
                        </m:r>
                      </m:sub>
                    </m:sSub>
                  </m:oMath>
                </a14:m>
                <a:r>
                  <a:rPr lang="en" sz="1200" dirty="0">
                    <a:latin typeface="Times New Roman"/>
                    <a:ea typeface="Times New Roman"/>
                    <a:cs typeface="Times New Roman"/>
                    <a:sym typeface="Times New Roman"/>
                  </a:rPr>
                  <a:t>}, a partition of S into s subsets, define the following:</a:t>
                </a:r>
                <a:endParaRPr lang="en" sz="1400"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chemeClr val="dk2"/>
                  </a:buClr>
                  <a:buSzPts val="1400"/>
                  <a:buFont typeface="Open Sans"/>
                  <a:buNone/>
                </a:pPr>
                <a:r>
                  <a:rPr lang="en" sz="1200" i="0" u="none" strike="noStrike" cap="none" dirty="0">
                    <a:solidFill>
                      <a:schemeClr val="dk2"/>
                    </a:solidFill>
                    <a:latin typeface="Times New Roman"/>
                    <a:ea typeface="Times New Roman"/>
                    <a:cs typeface="Times New Roman"/>
                    <a:sym typeface="Times New Roman"/>
                  </a:rPr>
                  <a:t>a: Number of pairs of elements that are same subset in X and in same subset in Y</a:t>
                </a:r>
                <a:endParaRPr lang="en" sz="1200" dirty="0">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chemeClr val="dk2"/>
                  </a:buClr>
                  <a:buSzPts val="1400"/>
                  <a:buFont typeface="Open Sans"/>
                  <a:buNone/>
                </a:pPr>
                <a:r>
                  <a:rPr lang="en" sz="1200" i="0" u="none" strike="noStrike" cap="none" dirty="0">
                    <a:solidFill>
                      <a:schemeClr val="dk2"/>
                    </a:solidFill>
                    <a:latin typeface="Times New Roman"/>
                    <a:ea typeface="Times New Roman"/>
                    <a:cs typeface="Times New Roman"/>
                    <a:sym typeface="Times New Roman"/>
                  </a:rPr>
                  <a:t>b: Number of pairs of elements that are different subsets in X and in same subset in Y</a:t>
                </a:r>
                <a:endParaRPr lang="en" sz="1200" dirty="0">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chemeClr val="dk2"/>
                  </a:buClr>
                  <a:buSzPts val="1400"/>
                  <a:buFont typeface="Open Sans"/>
                  <a:buNone/>
                </a:pPr>
                <a:r>
                  <a:rPr lang="en" sz="1200" i="0" u="none" strike="noStrike" cap="none" dirty="0">
                    <a:solidFill>
                      <a:schemeClr val="dk2"/>
                    </a:solidFill>
                    <a:latin typeface="Times New Roman"/>
                    <a:ea typeface="Times New Roman"/>
                    <a:cs typeface="Times New Roman"/>
                    <a:sym typeface="Times New Roman"/>
                  </a:rPr>
                  <a:t>c: Number of pairs of elements that are same subset in X and in different subsets in Y</a:t>
                </a:r>
                <a:endParaRPr lang="en" sz="1200" dirty="0">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chemeClr val="dk2"/>
                  </a:buClr>
                  <a:buSzPts val="1400"/>
                  <a:buFont typeface="Open Sans"/>
                  <a:buNone/>
                </a:pPr>
                <a:r>
                  <a:rPr lang="en" sz="1200" i="0" u="none" strike="noStrike" cap="none" dirty="0">
                    <a:solidFill>
                      <a:schemeClr val="dk2"/>
                    </a:solidFill>
                    <a:latin typeface="Times New Roman"/>
                    <a:ea typeface="Times New Roman"/>
                    <a:cs typeface="Times New Roman"/>
                    <a:sym typeface="Times New Roman"/>
                  </a:rPr>
                  <a:t>d: Number of pairs of elements that are different subsets in X and in different subsets in Y</a:t>
                </a:r>
                <a:endParaRPr lang="en" sz="12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2"/>
                  </a:buClr>
                  <a:buSzPts val="1800"/>
                  <a:buFont typeface="Open Sans"/>
                  <a:buNone/>
                </a:pPr>
                <a:endParaRPr lang="en" sz="1000" b="0" i="0" u="none" strike="noStrike" cap="none" dirty="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chemeClr val="dk2"/>
                  </a:buClr>
                  <a:buSzPts val="1800"/>
                  <a:buFont typeface="Open Sans"/>
                  <a:buNone/>
                </a:pPr>
                <a:r>
                  <a:rPr lang="en" dirty="0"/>
                  <a:t>- </a:t>
                </a:r>
                <a:r>
                  <a:rPr lang="en" b="1" i="0" u="none" strike="noStrike" cap="none" dirty="0">
                    <a:solidFill>
                      <a:schemeClr val="dk2"/>
                    </a:solidFill>
                  </a:rPr>
                  <a:t>Adjusted Rand Index</a:t>
                </a:r>
                <a:r>
                  <a:rPr lang="en" b="0" i="0" u="none" strike="noStrike" cap="none" dirty="0">
                    <a:solidFill>
                      <a:schemeClr val="dk2"/>
                    </a:solidFill>
                    <a:sym typeface="Open Sans"/>
                  </a:rPr>
                  <a:t> is the corrected-for-chance version of the Rand index.</a:t>
                </a:r>
                <a:endParaRPr lang="en" dirty="0"/>
              </a:p>
              <a:p>
                <a:pPr marL="0" marR="0" lvl="0" indent="0" algn="l" rtl="0">
                  <a:lnSpc>
                    <a:spcPct val="100000"/>
                  </a:lnSpc>
                  <a:spcBef>
                    <a:spcPts val="0"/>
                  </a:spcBef>
                  <a:spcAft>
                    <a:spcPts val="0"/>
                  </a:spcAft>
                  <a:buClr>
                    <a:schemeClr val="dk2"/>
                  </a:buClr>
                  <a:buSzPts val="1800"/>
                  <a:buFont typeface="Open Sans"/>
                  <a:buNone/>
                </a:pPr>
                <a:endParaRPr sz="1800" b="0" i="0" u="none" strike="noStrike" cap="none" dirty="0">
                  <a:solidFill>
                    <a:schemeClr val="dk2"/>
                  </a:solidFill>
                  <a:latin typeface="Open Sans"/>
                  <a:ea typeface="Open Sans"/>
                  <a:cs typeface="Open Sans"/>
                  <a:sym typeface="Open Sans"/>
                </a:endParaRPr>
              </a:p>
            </p:txBody>
          </p:sp>
        </mc:Choice>
        <mc:Fallback xmlns="">
          <p:sp>
            <p:nvSpPr>
              <p:cNvPr id="176" name="Shape 176"/>
              <p:cNvSpPr txBox="1">
                <a:spLocks noGrp="1" noRot="1" noChangeAspect="1" noMove="1" noResize="1" noEditPoints="1" noAdjustHandles="1" noChangeArrowheads="1" noChangeShapeType="1" noTextEdit="1"/>
              </p:cNvSpPr>
              <p:nvPr>
                <p:ph type="body" idx="1"/>
              </p:nvPr>
            </p:nvSpPr>
            <p:spPr>
              <a:xfrm>
                <a:off x="274325" y="832100"/>
                <a:ext cx="8520600" cy="4120800"/>
              </a:xfrm>
              <a:prstGeom prst="rect">
                <a:avLst/>
              </a:prstGeom>
              <a:blipFill rotWithShape="0">
                <a:blip r:embed="rId6"/>
                <a:stretch>
                  <a:fillRect l="-644"/>
                </a:stretch>
              </a:blipFill>
              <a:ln>
                <a:noFill/>
              </a:ln>
            </p:spPr>
            <p:txBody>
              <a:bodyPr/>
              <a:lstStyle/>
              <a:p>
                <a:r>
                  <a:rPr lang="en-US">
                    <a:noFill/>
                  </a:rPr>
                  <a:t> </a:t>
                </a:r>
              </a:p>
            </p:txBody>
          </p:sp>
        </mc:Fallback>
      </mc:AlternateContent>
      <p:pic>
        <p:nvPicPr>
          <p:cNvPr id="177" name="Shape 177"/>
          <p:cNvPicPr preferRelativeResize="0"/>
          <p:nvPr/>
        </p:nvPicPr>
        <p:blipFill rotWithShape="1">
          <a:blip r:embed="rId7">
            <a:alphaModFix/>
          </a:blip>
          <a:srcRect/>
          <a:stretch/>
        </p:blipFill>
        <p:spPr>
          <a:xfrm>
            <a:off x="2759479" y="1313889"/>
            <a:ext cx="2781300" cy="812800"/>
          </a:xfrm>
          <a:prstGeom prst="rect">
            <a:avLst/>
          </a:prstGeom>
          <a:noFill/>
          <a:ln>
            <a:noFill/>
          </a:ln>
        </p:spPr>
      </p:pic>
      <p:sp>
        <p:nvSpPr>
          <p:cNvPr id="178" name="Shape 178" descr="/var/folders/z7/9yfmxnqj6r930tfwf8bvhbh40000gn/T/com.microsoft.Powerpoint/WebArchiveCopyPasteTempFiles/4611d85173cd3b508e67077d4a1252c9c05abca2"/>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Shape 179" descr="/var/folders/z7/9yfmxnqj6r930tfwf8bvhbh40000gn/T/com.microsoft.Powerpoint/WebArchiveCopyPasteTempFiles/68baa052181f707c662844a465bfeeb135e82bab"/>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0" name="Shape 180" descr="/var/folders/z7/9yfmxnqj6r930tfwf8bvhbh40000gn/T/com.microsoft.Powerpoint/WebArchiveCopyPasteTempFiles/961d67d6b454b4df2301ac571808a3538b3a6d3f"/>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 name="Shape 181" descr="/var/folders/z7/9yfmxnqj6r930tfwf8bvhbh40000gn/T/com.microsoft.Powerpoint/WebArchiveCopyPasteTempFiles/4611d85173cd3b508e67077d4a1252c9c05abca2"/>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 name="Shape 182" descr="/var/folders/z7/9yfmxnqj6r930tfwf8bvhbh40000gn/T/com.microsoft.Powerpoint/WebArchiveCopyPasteTempFiles/68baa052181f707c662844a465bfeeb135e82bab"/>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83" name="Shape 183"/>
          <p:cNvPicPr preferRelativeResize="0"/>
          <p:nvPr/>
        </p:nvPicPr>
        <p:blipFill rotWithShape="1">
          <a:blip r:embed="rId8">
            <a:alphaModFix/>
          </a:blip>
          <a:srcRect/>
          <a:stretch/>
        </p:blipFill>
        <p:spPr>
          <a:xfrm>
            <a:off x="1682173" y="3626504"/>
            <a:ext cx="4935904" cy="13864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28600" y="164592"/>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300"/>
              <a:t>Preprocessing : Principal Component Analysis (PCA)</a:t>
            </a:r>
            <a:endParaRPr sz="3300"/>
          </a:p>
        </p:txBody>
      </p:sp>
      <p:sp>
        <p:nvSpPr>
          <p:cNvPr id="195" name="Shape 195"/>
          <p:cNvSpPr txBox="1">
            <a:spLocks noGrp="1"/>
          </p:cNvSpPr>
          <p:nvPr>
            <p:ph type="body" idx="1"/>
          </p:nvPr>
        </p:nvSpPr>
        <p:spPr>
          <a:xfrm>
            <a:off x="311700" y="1038075"/>
            <a:ext cx="8520600" cy="1383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dirty="0"/>
              <a:t>RNA-</a:t>
            </a:r>
            <a:r>
              <a:rPr lang="en" dirty="0" err="1"/>
              <a:t>seq</a:t>
            </a:r>
            <a:r>
              <a:rPr lang="en" dirty="0"/>
              <a:t> data is high dimensional - about 20,000 genes (variables)</a:t>
            </a:r>
            <a:endParaRPr dirty="0"/>
          </a:p>
          <a:p>
            <a:pPr marL="457200" lvl="0" indent="-342900" rtl="0">
              <a:spcBef>
                <a:spcPts val="0"/>
              </a:spcBef>
              <a:spcAft>
                <a:spcPts val="0"/>
              </a:spcAft>
              <a:buSzPts val="1800"/>
              <a:buChar char="●"/>
            </a:pPr>
            <a:r>
              <a:rPr lang="en" dirty="0"/>
              <a:t>It has been shown that the dimensionality reduction step improves clustering</a:t>
            </a:r>
            <a:endParaRPr dirty="0"/>
          </a:p>
          <a:p>
            <a:pPr marL="457200" lvl="0" indent="-342900" rtl="0">
              <a:spcBef>
                <a:spcPts val="0"/>
              </a:spcBef>
              <a:spcAft>
                <a:spcPts val="0"/>
              </a:spcAft>
              <a:buSzPts val="1800"/>
              <a:buChar char="●"/>
            </a:pPr>
            <a:r>
              <a:rPr lang="en" dirty="0"/>
              <a:t>Here we use </a:t>
            </a:r>
            <a:r>
              <a:rPr lang="en" u="sng" dirty="0">
                <a:solidFill>
                  <a:schemeClr val="hlink"/>
                </a:solidFill>
                <a:hlinkClick r:id="rId3" action="ppaction://hlinksldjump"/>
              </a:rPr>
              <a:t>Principal component analysis</a:t>
            </a:r>
            <a:r>
              <a:rPr lang="en" dirty="0">
                <a:hlinkClick r:id="rId3" action="ppaction://hlinksldjump"/>
              </a:rPr>
              <a:t> </a:t>
            </a:r>
            <a:r>
              <a:rPr lang="en" dirty="0"/>
              <a:t>as a dimensionality reduction.</a:t>
            </a:r>
            <a:endParaRPr dirty="0"/>
          </a:p>
          <a:p>
            <a:pPr marL="0" lvl="0" indent="0">
              <a:spcBef>
                <a:spcPts val="0"/>
              </a:spcBef>
              <a:spcAft>
                <a:spcPts val="0"/>
              </a:spcAft>
              <a:buNone/>
            </a:pPr>
            <a:endParaRPr dirty="0"/>
          </a:p>
        </p:txBody>
      </p:sp>
      <p:pic>
        <p:nvPicPr>
          <p:cNvPr id="196" name="Shape 196"/>
          <p:cNvPicPr preferRelativeResize="0"/>
          <p:nvPr/>
        </p:nvPicPr>
        <p:blipFill rotWithShape="1">
          <a:blip r:embed="rId4">
            <a:alphaModFix/>
          </a:blip>
          <a:srcRect r="67143"/>
          <a:stretch/>
        </p:blipFill>
        <p:spPr>
          <a:xfrm>
            <a:off x="3119838" y="2483150"/>
            <a:ext cx="2904324" cy="24107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1863</Words>
  <Application>Microsoft Macintosh PowerPoint</Application>
  <PresentationFormat>On-screen Show (16:9)</PresentationFormat>
  <Paragraphs>220</Paragraphs>
  <Slides>29</Slides>
  <Notes>29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Roboto</vt:lpstr>
      <vt:lpstr>Arial</vt:lpstr>
      <vt:lpstr>Cambria Math</vt:lpstr>
      <vt:lpstr>Helvetica Neue</vt:lpstr>
      <vt:lpstr>Open Sans</vt:lpstr>
      <vt:lpstr>PT Sans Narrow</vt:lpstr>
      <vt:lpstr>Times New Roman</vt:lpstr>
      <vt:lpstr>Tropic</vt:lpstr>
      <vt:lpstr>Tropic</vt:lpstr>
      <vt:lpstr>PowerPoint Presentation</vt:lpstr>
      <vt:lpstr>What is RNA? </vt:lpstr>
      <vt:lpstr>Single Cell RNA-seq Technology</vt:lpstr>
      <vt:lpstr>Why do we want to cluster them?   Why in single cell level? </vt:lpstr>
      <vt:lpstr>Issue &amp; Goal of the project:</vt:lpstr>
      <vt:lpstr>Simulation - ‘Splatter’ package</vt:lpstr>
      <vt:lpstr>Clustering Methods</vt:lpstr>
      <vt:lpstr>Evaluation Criteria : Adjusted rand index</vt:lpstr>
      <vt:lpstr>Preprocessing : Principal Component Analysis (PCA)</vt:lpstr>
      <vt:lpstr>Principal Component Analysis (PCA) - detail</vt:lpstr>
      <vt:lpstr>Understanding K-means </vt:lpstr>
      <vt:lpstr>Iteration 1</vt:lpstr>
      <vt:lpstr>Iteration 1</vt:lpstr>
      <vt:lpstr>Iteration 2</vt:lpstr>
      <vt:lpstr>Final Iteration</vt:lpstr>
      <vt:lpstr>Sequential Methods</vt:lpstr>
      <vt:lpstr>Sequential K-means : Iteration 1</vt:lpstr>
      <vt:lpstr>Iteration 1</vt:lpstr>
      <vt:lpstr>Iteration 1</vt:lpstr>
      <vt:lpstr>Iteration 2</vt:lpstr>
      <vt:lpstr>Results - Data 1</vt:lpstr>
      <vt:lpstr>Results – Data 2</vt:lpstr>
      <vt:lpstr>Results – Data 3 (No simulation)</vt:lpstr>
      <vt:lpstr>Result – Comparison </vt:lpstr>
      <vt:lpstr>Conclusions</vt:lpstr>
      <vt:lpstr>Data</vt:lpstr>
      <vt:lpstr>PowerPoint Presentation</vt:lpstr>
      <vt:lpstr>Why do we want to cluster them?   Why in single cell level? </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Park Jieun</cp:lastModifiedBy>
  <cp:revision>15</cp:revision>
  <dcterms:modified xsi:type="dcterms:W3CDTF">2018-11-25T23:21:23Z</dcterms:modified>
</cp:coreProperties>
</file>